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6"/>
  </p:notesMasterIdLst>
  <p:sldIdLst>
    <p:sldId id="256" r:id="rId2"/>
    <p:sldId id="257" r:id="rId3"/>
    <p:sldId id="258" r:id="rId4"/>
    <p:sldId id="263" r:id="rId5"/>
    <p:sldId id="2147472194" r:id="rId6"/>
    <p:sldId id="2147482218" r:id="rId7"/>
    <p:sldId id="2147482221"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147472228" r:id="rId34"/>
    <p:sldId id="260" r:id="rId35"/>
  </p:sldIdLst>
  <p:sldSz cx="9144000" cy="5143500" type="screen16x9"/>
  <p:notesSz cx="6858000" cy="9144000"/>
  <p:embeddedFontLst>
    <p:embeddedFont>
      <p:font typeface="Helvetica Neue" panose="020B060402020202020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83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992" autoAdjust="0"/>
    <p:restoredTop sz="94718"/>
  </p:normalViewPr>
  <p:slideViewPr>
    <p:cSldViewPr snapToGrid="0">
      <p:cViewPr varScale="1">
        <p:scale>
          <a:sx n="105" d="100"/>
          <a:sy n="105" d="100"/>
        </p:scale>
        <p:origin x="60" y="27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g371c6c7c7dd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 name="Google Shape;50;g371c6c7c7d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371c84074c3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371c84074c3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7E1BA-656D-174B-60A3-C72F9B1ED0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691AD4-3A67-B4F0-98C2-C8698731E90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9D4C087-9158-B220-43F9-2FF4934E3F7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44093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98214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37276752a1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37276752a1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subTitle" idx="1"/>
          </p:nvPr>
        </p:nvSpPr>
        <p:spPr>
          <a:xfrm>
            <a:off x="311700" y="789125"/>
            <a:ext cx="8520600" cy="393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b="1"/>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2"/>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Clr>
                <a:srgbClr val="338310"/>
              </a:buClr>
              <a:buSzPts val="3400"/>
              <a:buFont typeface="Helvetica Neue"/>
              <a:buNone/>
              <a:defRPr sz="3400" b="1">
                <a:solidFill>
                  <a:srgbClr val="338310"/>
                </a:solidFill>
                <a:latin typeface="Helvetica Neue"/>
                <a:ea typeface="Helvetica Neue"/>
                <a:cs typeface="Helvetica Neue"/>
                <a:sym typeface="Helvetica Neu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2"/>
        <p:cNvGrpSpPr/>
        <p:nvPr/>
      </p:nvGrpSpPr>
      <p:grpSpPr>
        <a:xfrm>
          <a:off x="0" y="0"/>
          <a:ext cx="0" cy="0"/>
          <a:chOff x="0" y="0"/>
          <a:chExt cx="0" cy="0"/>
        </a:xfrm>
      </p:grpSpPr>
      <p:sp>
        <p:nvSpPr>
          <p:cNvPr id="43" name="Google Shape;43;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4" name="Google Shape;44;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5" name="Google Shape;45;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
        <p:nvSpPr>
          <p:cNvPr id="47" name="Google Shape;47;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re et puces">
    <p:spTree>
      <p:nvGrpSpPr>
        <p:cNvPr id="1" name=""/>
        <p:cNvGrpSpPr/>
        <p:nvPr/>
      </p:nvGrpSpPr>
      <p:grpSpPr>
        <a:xfrm>
          <a:off x="0" y="0"/>
          <a:ext cx="0" cy="0"/>
          <a:chOff x="0" y="0"/>
          <a:chExt cx="0" cy="0"/>
        </a:xfrm>
      </p:grpSpPr>
      <p:sp>
        <p:nvSpPr>
          <p:cNvPr id="42" name="Titre de diapositive"/>
          <p:cNvSpPr txBox="1">
            <a:spLocks noGrp="1"/>
          </p:cNvSpPr>
          <p:nvPr>
            <p:ph type="title" hasCustomPrompt="1"/>
          </p:nvPr>
        </p:nvSpPr>
        <p:spPr>
          <a:prstGeom prst="rect">
            <a:avLst/>
          </a:prstGeom>
        </p:spPr>
        <p:txBody>
          <a:bodyPr/>
          <a:lstStyle/>
          <a:p>
            <a:r>
              <a:t>Titre de diapositive</a:t>
            </a:r>
          </a:p>
        </p:txBody>
      </p:sp>
      <p:sp>
        <p:nvSpPr>
          <p:cNvPr id="43" name="Sous-titre de diapositive"/>
          <p:cNvSpPr txBox="1">
            <a:spLocks noGrp="1"/>
          </p:cNvSpPr>
          <p:nvPr>
            <p:ph type="body" sz="quarter" idx="21" hasCustomPrompt="1"/>
          </p:nvPr>
        </p:nvSpPr>
        <p:spPr>
          <a:xfrm>
            <a:off x="452438" y="842236"/>
            <a:ext cx="8239125" cy="350543"/>
          </a:xfrm>
          <a:prstGeom prst="rect">
            <a:avLst/>
          </a:prstGeom>
        </p:spPr>
        <p:txBody>
          <a:bodyPr lIns="45719" tIns="45719" rIns="45719" bIns="45719"/>
          <a:lstStyle>
            <a:lvl1pPr marL="0" indent="0" defTabSz="309563">
              <a:lnSpc>
                <a:spcPct val="100000"/>
              </a:lnSpc>
              <a:spcBef>
                <a:spcPts val="0"/>
              </a:spcBef>
              <a:buSzTx/>
              <a:buNone/>
              <a:defRPr sz="2063" b="1"/>
            </a:lvl1pPr>
          </a:lstStyle>
          <a:p>
            <a:r>
              <a:t>Sous-titre de diapositive</a:t>
            </a:r>
          </a:p>
        </p:txBody>
      </p:sp>
      <p:sp>
        <p:nvSpPr>
          <p:cNvPr id="44" name="Texte niveau 1…"/>
          <p:cNvSpPr txBox="1">
            <a:spLocks noGrp="1"/>
          </p:cNvSpPr>
          <p:nvPr>
            <p:ph type="body" idx="1" hasCustomPrompt="1"/>
          </p:nvPr>
        </p:nvSpPr>
        <p:spPr>
          <a:prstGeom prst="rect">
            <a:avLst/>
          </a:prstGeom>
        </p:spPr>
        <p:txBody>
          <a:bodyPr/>
          <a:lstStyle/>
          <a:p>
            <a:r>
              <a:t>Texte de puce de diapositive</a:t>
            </a:r>
          </a:p>
          <a:p>
            <a:pPr lvl="1"/>
            <a:endParaRPr/>
          </a:p>
          <a:p>
            <a:pPr lvl="2"/>
            <a:endParaRPr/>
          </a:p>
          <a:p>
            <a:pPr lvl="3"/>
            <a:endParaRPr/>
          </a:p>
          <a:p>
            <a:pPr lvl="4"/>
            <a:endParaRPr/>
          </a:p>
        </p:txBody>
      </p:sp>
      <p:sp>
        <p:nvSpPr>
          <p:cNvPr id="45"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6180591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BE9E01B1-7A9E-444B-8051-07146C695AF9}"/>
              </a:ext>
            </a:extLst>
          </p:cNvPr>
          <p:cNvSpPr>
            <a:spLocks noGrp="1"/>
          </p:cNvSpPr>
          <p:nvPr>
            <p:ph type="body" sz="quarter" idx="14"/>
          </p:nvPr>
        </p:nvSpPr>
        <p:spPr>
          <a:xfrm>
            <a:off x="467923" y="4750595"/>
            <a:ext cx="8208169" cy="314325"/>
          </a:xfrm>
        </p:spPr>
        <p:txBody>
          <a:bodyPr anchor="b"/>
          <a:lstStyle>
            <a:lvl1pPr marL="0" indent="0">
              <a:buNone/>
              <a:defRPr sz="825"/>
            </a:lvl1pPr>
            <a:lvl2pPr marL="178090" indent="0">
              <a:buNone/>
              <a:defRPr sz="825"/>
            </a:lvl2pPr>
            <a:lvl3pPr marL="450653" indent="0">
              <a:buNone/>
              <a:defRPr sz="825"/>
            </a:lvl3pPr>
            <a:lvl4pPr marL="628733" indent="0">
              <a:buNone/>
              <a:defRPr sz="825"/>
            </a:lvl4pPr>
            <a:lvl5pPr marL="895882" indent="0">
              <a:buNone/>
              <a:defRPr sz="825"/>
            </a:lvl5pPr>
          </a:lstStyle>
          <a:p>
            <a:pPr lvl="0"/>
            <a:r>
              <a:rPr lang="en-US"/>
              <a:t>Click to edit Master text styles</a:t>
            </a:r>
          </a:p>
        </p:txBody>
      </p:sp>
      <p:sp>
        <p:nvSpPr>
          <p:cNvPr id="3" name="Title 2">
            <a:extLst>
              <a:ext uri="{FF2B5EF4-FFF2-40B4-BE49-F238E27FC236}">
                <a16:creationId xmlns:a16="http://schemas.microsoft.com/office/drawing/2014/main" id="{D3E1D7BC-2212-49F1-A244-C8C3C2866326}"/>
              </a:ext>
            </a:extLst>
          </p:cNvPr>
          <p:cNvSpPr>
            <a:spLocks noGrp="1"/>
          </p:cNvSpPr>
          <p:nvPr>
            <p:ph type="title"/>
          </p:nvPr>
        </p:nvSpPr>
        <p:spPr>
          <a:xfrm>
            <a:off x="459486" y="0"/>
            <a:ext cx="8225028" cy="913722"/>
          </a:xfrm>
          <a:prstGeom prst="rect">
            <a:avLst/>
          </a:prstGeom>
        </p:spPr>
        <p:txBody>
          <a:bodyPr lIns="91428" tIns="45718" rIns="91428" bIns="45718"/>
          <a:lstStyle/>
          <a:p>
            <a:r>
              <a:rPr lang="en-US"/>
              <a:t>Click to edit Master title style</a:t>
            </a:r>
            <a:endParaRPr lang="en-GB"/>
          </a:p>
        </p:txBody>
      </p:sp>
    </p:spTree>
    <p:extLst>
      <p:ext uri="{BB962C8B-B14F-4D97-AF65-F5344CB8AC3E}">
        <p14:creationId xmlns:p14="http://schemas.microsoft.com/office/powerpoint/2010/main" val="1110493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400"/>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sp>
        <p:nvSpPr>
          <p:cNvPr id="16" name="Google Shape;16;p4"/>
          <p:cNvSpPr txBox="1">
            <a:spLocks noGrp="1"/>
          </p:cNvSpPr>
          <p:nvPr>
            <p:ph type="body" idx="1"/>
          </p:nvPr>
        </p:nvSpPr>
        <p:spPr>
          <a:xfrm>
            <a:off x="311700" y="1491040"/>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7" name="Google Shape;17;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400"/>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sp>
        <p:nvSpPr>
          <p:cNvPr id="20" name="Google Shape;20;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1" name="Google Shape;21;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2" name="Google Shape;22;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400"/>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sp>
        <p:nvSpPr>
          <p:cNvPr id="25" name="Google Shape;25;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8" name="Google Shape;28;p7"/>
          <p:cNvSpPr txBox="1">
            <a:spLocks noGrp="1"/>
          </p:cNvSpPr>
          <p:nvPr>
            <p:ph type="body" idx="1"/>
          </p:nvPr>
        </p:nvSpPr>
        <p:spPr>
          <a:xfrm>
            <a:off x="311700" y="1389600"/>
            <a:ext cx="86247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 name="Google Shape;29;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0"/>
        <p:cNvGrpSpPr/>
        <p:nvPr/>
      </p:nvGrpSpPr>
      <p:grpSpPr>
        <a:xfrm>
          <a:off x="0" y="0"/>
          <a:ext cx="0" cy="0"/>
          <a:chOff x="0" y="0"/>
          <a:chExt cx="0" cy="0"/>
        </a:xfrm>
      </p:grpSpPr>
      <p:sp>
        <p:nvSpPr>
          <p:cNvPr id="31" name="Google Shape;31;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2" name="Google Shape;32;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3"/>
        <p:cNvGrpSpPr/>
        <p:nvPr/>
      </p:nvGrpSpPr>
      <p:grpSpPr>
        <a:xfrm>
          <a:off x="0" y="0"/>
          <a:ext cx="0" cy="0"/>
          <a:chOff x="0" y="0"/>
          <a:chExt cx="0" cy="0"/>
        </a:xfrm>
      </p:grpSpPr>
      <p:sp>
        <p:nvSpPr>
          <p:cNvPr id="34" name="Google Shape;34;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6" name="Google Shape;36;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7" name="Google Shape;37;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8" name="Google Shape;38;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9"/>
        <p:cNvGrpSpPr/>
        <p:nvPr/>
      </p:nvGrpSpPr>
      <p:grpSpPr>
        <a:xfrm>
          <a:off x="0" y="0"/>
          <a:ext cx="0" cy="0"/>
          <a:chOff x="0" y="0"/>
          <a:chExt cx="0" cy="0"/>
        </a:xfrm>
      </p:grpSpPr>
      <p:sp>
        <p:nvSpPr>
          <p:cNvPr id="40" name="Google Shape;40;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1" name="Google Shape;41;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5">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2926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338310"/>
              </a:buClr>
              <a:buSzPts val="3400"/>
              <a:buFont typeface="Helvetica Neue"/>
              <a:buNone/>
              <a:defRPr sz="3400" b="1">
                <a:solidFill>
                  <a:srgbClr val="338310"/>
                </a:solidFill>
                <a:latin typeface="Helvetica Neue"/>
                <a:ea typeface="Helvetica Neue"/>
                <a:cs typeface="Helvetica Neue"/>
                <a:sym typeface="Helvetica Neue"/>
              </a:defRPr>
            </a:lvl1pPr>
            <a:lvl2pPr lvl="1">
              <a:spcBef>
                <a:spcPts val="0"/>
              </a:spcBef>
              <a:spcAft>
                <a:spcPts val="0"/>
              </a:spcAft>
              <a:buClr>
                <a:schemeClr val="dk1"/>
              </a:buClr>
              <a:buSzPts val="3400"/>
              <a:buNone/>
              <a:defRPr sz="3400">
                <a:solidFill>
                  <a:schemeClr val="dk1"/>
                </a:solidFill>
              </a:defRPr>
            </a:lvl2pPr>
            <a:lvl3pPr lvl="2">
              <a:spcBef>
                <a:spcPts val="0"/>
              </a:spcBef>
              <a:spcAft>
                <a:spcPts val="0"/>
              </a:spcAft>
              <a:buClr>
                <a:schemeClr val="dk1"/>
              </a:buClr>
              <a:buSzPts val="3400"/>
              <a:buNone/>
              <a:defRPr sz="3400">
                <a:solidFill>
                  <a:schemeClr val="dk1"/>
                </a:solidFill>
              </a:defRPr>
            </a:lvl3pPr>
            <a:lvl4pPr lvl="3">
              <a:spcBef>
                <a:spcPts val="0"/>
              </a:spcBef>
              <a:spcAft>
                <a:spcPts val="0"/>
              </a:spcAft>
              <a:buClr>
                <a:schemeClr val="dk1"/>
              </a:buClr>
              <a:buSzPts val="3400"/>
              <a:buNone/>
              <a:defRPr sz="3400">
                <a:solidFill>
                  <a:schemeClr val="dk1"/>
                </a:solidFill>
              </a:defRPr>
            </a:lvl4pPr>
            <a:lvl5pPr lvl="4">
              <a:spcBef>
                <a:spcPts val="0"/>
              </a:spcBef>
              <a:spcAft>
                <a:spcPts val="0"/>
              </a:spcAft>
              <a:buClr>
                <a:schemeClr val="dk1"/>
              </a:buClr>
              <a:buSzPts val="3400"/>
              <a:buNone/>
              <a:defRPr sz="3400">
                <a:solidFill>
                  <a:schemeClr val="dk1"/>
                </a:solidFill>
              </a:defRPr>
            </a:lvl5pPr>
            <a:lvl6pPr lvl="5">
              <a:spcBef>
                <a:spcPts val="0"/>
              </a:spcBef>
              <a:spcAft>
                <a:spcPts val="0"/>
              </a:spcAft>
              <a:buClr>
                <a:schemeClr val="dk1"/>
              </a:buClr>
              <a:buSzPts val="3400"/>
              <a:buNone/>
              <a:defRPr sz="3400">
                <a:solidFill>
                  <a:schemeClr val="dk1"/>
                </a:solidFill>
              </a:defRPr>
            </a:lvl6pPr>
            <a:lvl7pPr lvl="6">
              <a:spcBef>
                <a:spcPts val="0"/>
              </a:spcBef>
              <a:spcAft>
                <a:spcPts val="0"/>
              </a:spcAft>
              <a:buClr>
                <a:schemeClr val="dk1"/>
              </a:buClr>
              <a:buSzPts val="3400"/>
              <a:buNone/>
              <a:defRPr sz="3400">
                <a:solidFill>
                  <a:schemeClr val="dk1"/>
                </a:solidFill>
              </a:defRPr>
            </a:lvl7pPr>
            <a:lvl8pPr lvl="7">
              <a:spcBef>
                <a:spcPts val="0"/>
              </a:spcBef>
              <a:spcAft>
                <a:spcPts val="0"/>
              </a:spcAft>
              <a:buClr>
                <a:schemeClr val="dk1"/>
              </a:buClr>
              <a:buSzPts val="3400"/>
              <a:buNone/>
              <a:defRPr sz="3400">
                <a:solidFill>
                  <a:schemeClr val="dk1"/>
                </a:solidFill>
              </a:defRPr>
            </a:lvl8pPr>
            <a:lvl9pPr lvl="8">
              <a:spcBef>
                <a:spcPts val="0"/>
              </a:spcBef>
              <a:spcAft>
                <a:spcPts val="0"/>
              </a:spcAft>
              <a:buClr>
                <a:schemeClr val="dk1"/>
              </a:buClr>
              <a:buSzPts val="3400"/>
              <a:buNone/>
              <a:defRPr sz="3400">
                <a:solidFill>
                  <a:schemeClr val="dk1"/>
                </a:solidFill>
              </a:defRPr>
            </a:lvl9pPr>
          </a:lstStyle>
          <a:p>
            <a:endParaRPr/>
          </a:p>
        </p:txBody>
      </p:sp>
      <p:sp>
        <p:nvSpPr>
          <p:cNvPr id="7" name="Google Shape;7;p1"/>
          <p:cNvSpPr txBox="1">
            <a:spLocks noGrp="1"/>
          </p:cNvSpPr>
          <p:nvPr>
            <p:ph type="body" idx="1"/>
          </p:nvPr>
        </p:nvSpPr>
        <p:spPr>
          <a:xfrm>
            <a:off x="311700" y="1491040"/>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SzPts val="1800"/>
              <a:buFont typeface="Helvetica Neue"/>
              <a:buChar char="●"/>
              <a:defRPr sz="1800">
                <a:latin typeface="Helvetica Neue"/>
                <a:ea typeface="Helvetica Neue"/>
                <a:cs typeface="Helvetica Neue"/>
                <a:sym typeface="Helvetica Neue"/>
              </a:defRPr>
            </a:lvl1pPr>
            <a:lvl2pPr marL="914400" lvl="1" indent="-317500">
              <a:lnSpc>
                <a:spcPct val="115000"/>
              </a:lnSpc>
              <a:spcBef>
                <a:spcPts val="0"/>
              </a:spcBef>
              <a:spcAft>
                <a:spcPts val="0"/>
              </a:spcAft>
              <a:buSzPts val="1400"/>
              <a:buFont typeface="Helvetica Neue"/>
              <a:buChar char="○"/>
              <a:defRPr>
                <a:latin typeface="Helvetica Neue"/>
                <a:ea typeface="Helvetica Neue"/>
                <a:cs typeface="Helvetica Neue"/>
                <a:sym typeface="Helvetica Neue"/>
              </a:defRPr>
            </a:lvl2pPr>
            <a:lvl3pPr marL="1371600" lvl="2" indent="-317500">
              <a:lnSpc>
                <a:spcPct val="115000"/>
              </a:lnSpc>
              <a:spcBef>
                <a:spcPts val="0"/>
              </a:spcBef>
              <a:spcAft>
                <a:spcPts val="0"/>
              </a:spcAft>
              <a:buSzPts val="1400"/>
              <a:buFont typeface="Helvetica Neue"/>
              <a:buChar char="■"/>
              <a:defRPr>
                <a:latin typeface="Helvetica Neue"/>
                <a:ea typeface="Helvetica Neue"/>
                <a:cs typeface="Helvetica Neue"/>
                <a:sym typeface="Helvetica Neue"/>
              </a:defRPr>
            </a:lvl3pPr>
            <a:lvl4pPr marL="1828800" lvl="3" indent="-317500">
              <a:lnSpc>
                <a:spcPct val="115000"/>
              </a:lnSpc>
              <a:spcBef>
                <a:spcPts val="0"/>
              </a:spcBef>
              <a:spcAft>
                <a:spcPts val="0"/>
              </a:spcAft>
              <a:buSzPts val="1400"/>
              <a:buFont typeface="Helvetica Neue"/>
              <a:buChar char="●"/>
              <a:defRPr>
                <a:latin typeface="Helvetica Neue"/>
                <a:ea typeface="Helvetica Neue"/>
                <a:cs typeface="Helvetica Neue"/>
                <a:sym typeface="Helvetica Neue"/>
              </a:defRPr>
            </a:lvl4pPr>
            <a:lvl5pPr marL="2286000" lvl="4" indent="-317500">
              <a:lnSpc>
                <a:spcPct val="115000"/>
              </a:lnSpc>
              <a:spcBef>
                <a:spcPts val="0"/>
              </a:spcBef>
              <a:spcAft>
                <a:spcPts val="0"/>
              </a:spcAft>
              <a:buSzPts val="1400"/>
              <a:buFont typeface="Helvetica Neue"/>
              <a:buChar char="○"/>
              <a:defRPr>
                <a:latin typeface="Helvetica Neue"/>
                <a:ea typeface="Helvetica Neue"/>
                <a:cs typeface="Helvetica Neue"/>
                <a:sym typeface="Helvetica Neue"/>
              </a:defRPr>
            </a:lvl5pPr>
            <a:lvl6pPr marL="2743200" lvl="5" indent="-317500">
              <a:lnSpc>
                <a:spcPct val="115000"/>
              </a:lnSpc>
              <a:spcBef>
                <a:spcPts val="0"/>
              </a:spcBef>
              <a:spcAft>
                <a:spcPts val="0"/>
              </a:spcAft>
              <a:buSzPts val="1400"/>
              <a:buFont typeface="Helvetica Neue"/>
              <a:buChar char="■"/>
              <a:defRPr>
                <a:latin typeface="Helvetica Neue"/>
                <a:ea typeface="Helvetica Neue"/>
                <a:cs typeface="Helvetica Neue"/>
                <a:sym typeface="Helvetica Neue"/>
              </a:defRPr>
            </a:lvl6pPr>
            <a:lvl7pPr marL="3200400" lvl="6" indent="-317500">
              <a:lnSpc>
                <a:spcPct val="115000"/>
              </a:lnSpc>
              <a:spcBef>
                <a:spcPts val="0"/>
              </a:spcBef>
              <a:spcAft>
                <a:spcPts val="0"/>
              </a:spcAft>
              <a:buSzPts val="1400"/>
              <a:buFont typeface="Helvetica Neue"/>
              <a:buChar char="●"/>
              <a:defRPr>
                <a:latin typeface="Helvetica Neue"/>
                <a:ea typeface="Helvetica Neue"/>
                <a:cs typeface="Helvetica Neue"/>
                <a:sym typeface="Helvetica Neue"/>
              </a:defRPr>
            </a:lvl7pPr>
            <a:lvl8pPr marL="3657600" lvl="7" indent="-317500">
              <a:lnSpc>
                <a:spcPct val="115000"/>
              </a:lnSpc>
              <a:spcBef>
                <a:spcPts val="0"/>
              </a:spcBef>
              <a:spcAft>
                <a:spcPts val="0"/>
              </a:spcAft>
              <a:buSzPts val="1400"/>
              <a:buFont typeface="Helvetica Neue"/>
              <a:buChar char="○"/>
              <a:defRPr>
                <a:latin typeface="Helvetica Neue"/>
                <a:ea typeface="Helvetica Neue"/>
                <a:cs typeface="Helvetica Neue"/>
                <a:sym typeface="Helvetica Neue"/>
              </a:defRPr>
            </a:lvl8pPr>
            <a:lvl9pPr marL="4114800" lvl="8" indent="-317500">
              <a:lnSpc>
                <a:spcPct val="115000"/>
              </a:lnSpc>
              <a:spcBef>
                <a:spcPts val="0"/>
              </a:spcBef>
              <a:spcAft>
                <a:spcPts val="0"/>
              </a:spcAft>
              <a:buSzPts val="1400"/>
              <a:buFont typeface="Helvetica Neue"/>
              <a:buChar char="■"/>
              <a:defRPr>
                <a:latin typeface="Helvetica Neue"/>
                <a:ea typeface="Helvetica Neue"/>
                <a:cs typeface="Helvetica Neue"/>
                <a:sym typeface="Helvetica Neue"/>
              </a:defRPr>
            </a:lvl9pPr>
          </a:lstStyle>
          <a:p>
            <a:endParaRPr/>
          </a:p>
        </p:txBody>
      </p:sp>
      <p:pic>
        <p:nvPicPr>
          <p:cNvPr id="8" name="Google Shape;8;p1" title="iCardio survey copy 1.png"/>
          <p:cNvPicPr preferRelativeResize="0"/>
          <p:nvPr/>
        </p:nvPicPr>
        <p:blipFill>
          <a:blip r:embed="rId16">
            <a:alphaModFix/>
          </a:blip>
          <a:stretch>
            <a:fillRect/>
          </a:stretch>
        </p:blipFill>
        <p:spPr>
          <a:xfrm>
            <a:off x="7859669" y="130850"/>
            <a:ext cx="1161471" cy="5727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 id="2147483661" r:id="rId13"/>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www.globalcardiology.info/site/article/view/70" TargetMode="External"/><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hyperlink" Target="https://www.globalcardiology.info/site/article/view/70" TargetMode="External"/><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hyperlink" Target="https://www.globalcardiology.info/site/article/view/70" TargetMode="External"/><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hyperlink" Target="https://www.globalcardiology.info/site/article/view/70" TargetMode="External"/><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hyperlink" Target="https://www.globalcardiology.info/site/article/view/70" TargetMode="External"/><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hyperlink" Target="https://www.globalcardiology.info/site/article/view/70" TargetMode="External"/><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hyperlink" Target="https://www.globalcardiology.info/site/article/view/70" TargetMode="External"/><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hyperlink" Target="https://www.globalcardiology.info/site/article/view/70" TargetMode="External"/><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hyperlink" Target="https://www.globalcardiology.info/site/article/view/70" TargetMode="External"/><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 Id="rId4" Type="http://schemas.openxmlformats.org/officeDocument/2006/relationships/hyperlink" Target="https://www.globalcardiology.info/site/article/view/70"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globalcardiology.info/site/article/view/70"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 Id="rId4" Type="http://schemas.openxmlformats.org/officeDocument/2006/relationships/hyperlink" Target="https://www.globalcardiology.info/site/article/view/70"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 Id="rId4" Type="http://schemas.openxmlformats.org/officeDocument/2006/relationships/hyperlink" Target="https://www.globalcardiology.info/site/article/view/70"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 Id="rId4" Type="http://schemas.openxmlformats.org/officeDocument/2006/relationships/hyperlink" Target="https://www.globalcardiology.info/site/article/view/70"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globalcardiology.info/site/article/view/70" TargetMode="External"/><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hyperlink" Target="https://www.globalcardiology.info/site/article/view/70" TargetMode="External"/><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hyperlink" Target="https://www.globalcardiology.info/site/article/view/70" TargetMode="External"/><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hyperlink" Target="https://www.globalcardiology.info/site/article/view/70" TargetMode="External"/><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 Id="rId4" Type="http://schemas.openxmlformats.org/officeDocument/2006/relationships/hyperlink" Target="https://www.globalcardiology.info/site/article/view/70"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globalcardiology.info/site/article/view/70" TargetMode="External"/><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hyperlink" Target="https://www.globalcardiology.info/site/article/view/70" TargetMode="External"/><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hyperlink" Target="https://www.globalcardiology.info/site/article/view/70"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www.globalcardiology.info/site/article/view/70" TargetMode="External"/><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hyperlink" Target="https://www.globalcardiology.info/site/article/view/70" TargetMode="External"/><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hyperlink" Target="https://www.globalcardiology.info/site/article/view/70" TargetMode="External"/><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www.globalcardiology.info/site/article/view/70" TargetMode="External"/><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hyperlink" Target="https://www.globalcardiology.info/site/article/view/70" TargetMode="External"/><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hyperlink" Target="https://www.globalcardiology.info/site/article/view/7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1"/>
        <p:cNvGrpSpPr/>
        <p:nvPr/>
      </p:nvGrpSpPr>
      <p:grpSpPr>
        <a:xfrm>
          <a:off x="0" y="0"/>
          <a:ext cx="0" cy="0"/>
          <a:chOff x="0" y="0"/>
          <a:chExt cx="0" cy="0"/>
        </a:xfrm>
      </p:grpSpPr>
      <p:sp>
        <p:nvSpPr>
          <p:cNvPr id="52" name="Google Shape;52;p13"/>
          <p:cNvSpPr txBox="1">
            <a:spLocks noGrp="1"/>
          </p:cNvSpPr>
          <p:nvPr>
            <p:ph type="title"/>
          </p:nvPr>
        </p:nvSpPr>
        <p:spPr>
          <a:xfrm>
            <a:off x="785625" y="1780300"/>
            <a:ext cx="7572600" cy="11472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990"/>
              <a:buFont typeface="Arial"/>
              <a:buNone/>
            </a:pPr>
            <a:r>
              <a:rPr lang="en" sz="3390" b="1" dirty="0">
                <a:solidFill>
                  <a:schemeClr val="lt1"/>
                </a:solidFill>
                <a:latin typeface="Helvetica Neue"/>
                <a:ea typeface="Helvetica Neue"/>
                <a:cs typeface="Helvetica Neue"/>
                <a:sym typeface="Helvetica Neue"/>
              </a:rPr>
              <a:t>The </a:t>
            </a:r>
            <a:r>
              <a:rPr lang="en" sz="3390" b="1" dirty="0" err="1">
                <a:solidFill>
                  <a:schemeClr val="lt1"/>
                </a:solidFill>
                <a:latin typeface="Helvetica Neue"/>
                <a:ea typeface="Helvetica Neue"/>
                <a:cs typeface="Helvetica Neue"/>
                <a:sym typeface="Helvetica Neue"/>
              </a:rPr>
              <a:t>iCARDIO</a:t>
            </a:r>
            <a:r>
              <a:rPr lang="en" sz="3390" b="1" dirty="0">
                <a:solidFill>
                  <a:schemeClr val="lt1"/>
                </a:solidFill>
                <a:latin typeface="Helvetica Neue"/>
                <a:ea typeface="Helvetica Neue"/>
                <a:cs typeface="Helvetica Neue"/>
                <a:sym typeface="Helvetica Neue"/>
              </a:rPr>
              <a:t> Alliance</a:t>
            </a:r>
            <a:endParaRPr sz="3390" b="1" dirty="0">
              <a:solidFill>
                <a:schemeClr val="lt1"/>
              </a:solidFill>
              <a:latin typeface="Helvetica Neue"/>
              <a:ea typeface="Helvetica Neue"/>
              <a:cs typeface="Helvetica Neue"/>
              <a:sym typeface="Helvetica Neue"/>
            </a:endParaRPr>
          </a:p>
          <a:p>
            <a:pPr marL="0" lvl="0" indent="0" algn="ctr" rtl="0">
              <a:lnSpc>
                <a:spcPct val="115000"/>
              </a:lnSpc>
              <a:spcBef>
                <a:spcPts val="0"/>
              </a:spcBef>
              <a:spcAft>
                <a:spcPts val="0"/>
              </a:spcAft>
              <a:buSzPts val="990"/>
              <a:buNone/>
            </a:pPr>
            <a:r>
              <a:rPr lang="en" sz="3390" b="1" dirty="0">
                <a:solidFill>
                  <a:schemeClr val="lt1"/>
                </a:solidFill>
                <a:latin typeface="Helvetica Neue"/>
                <a:ea typeface="Helvetica Neue"/>
                <a:cs typeface="Helvetica Neue"/>
                <a:sym typeface="Helvetica Neue"/>
              </a:rPr>
              <a:t>Global Implementation Guidelines</a:t>
            </a:r>
            <a:endParaRPr sz="3390" b="1" dirty="0">
              <a:solidFill>
                <a:schemeClr val="lt1"/>
              </a:solidFill>
              <a:latin typeface="Helvetica Neue"/>
              <a:ea typeface="Helvetica Neue"/>
              <a:cs typeface="Helvetica Neue"/>
              <a:sym typeface="Helvetica Neue"/>
            </a:endParaRPr>
          </a:p>
        </p:txBody>
      </p:sp>
      <p:sp>
        <p:nvSpPr>
          <p:cNvPr id="53" name="Google Shape;53;p13"/>
          <p:cNvSpPr txBox="1">
            <a:spLocks noGrp="1"/>
          </p:cNvSpPr>
          <p:nvPr>
            <p:ph type="ctrTitle" idx="4294967295"/>
          </p:nvPr>
        </p:nvSpPr>
        <p:spPr>
          <a:xfrm>
            <a:off x="2758094" y="2998175"/>
            <a:ext cx="3958016" cy="5463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3200" b="1" dirty="0">
                <a:solidFill>
                  <a:schemeClr val="accent6"/>
                </a:solidFill>
                <a:latin typeface="Helvetica Neue"/>
                <a:ea typeface="Helvetica Neue"/>
                <a:cs typeface="Helvetica Neue"/>
                <a:sym typeface="Helvetica Neue"/>
              </a:rPr>
              <a:t>on Heart Failure</a:t>
            </a:r>
            <a:endParaRPr sz="3200" b="1" dirty="0">
              <a:solidFill>
                <a:schemeClr val="accent6"/>
              </a:solidFill>
              <a:latin typeface="Helvetica Neue"/>
              <a:ea typeface="Helvetica Neue"/>
              <a:cs typeface="Helvetica Neue"/>
              <a:sym typeface="Helvetica Neue"/>
            </a:endParaRPr>
          </a:p>
        </p:txBody>
      </p:sp>
      <p:sp>
        <p:nvSpPr>
          <p:cNvPr id="54" name="Google Shape;54;p13"/>
          <p:cNvSpPr/>
          <p:nvPr/>
        </p:nvSpPr>
        <p:spPr>
          <a:xfrm>
            <a:off x="3273287" y="4161450"/>
            <a:ext cx="2447235" cy="748800"/>
          </a:xfrm>
          <a:prstGeom prst="roundRect">
            <a:avLst>
              <a:gd name="adj" fmla="val 16667"/>
            </a:avLst>
          </a:prstGeom>
          <a:solidFill>
            <a:srgbClr val="6D9EE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5" name="Google Shape;55;p13"/>
          <p:cNvSpPr txBox="1"/>
          <p:nvPr/>
        </p:nvSpPr>
        <p:spPr>
          <a:xfrm>
            <a:off x="3609966" y="4305032"/>
            <a:ext cx="1773876" cy="4616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FR" sz="1800" b="1" dirty="0">
                <a:solidFill>
                  <a:schemeClr val="lt1"/>
                </a:solidFill>
                <a:latin typeface="Helvetica Neue"/>
                <a:ea typeface="Helvetica Neue"/>
                <a:cs typeface="Helvetica Neue"/>
                <a:sym typeface="Helvetica Neue"/>
              </a:rPr>
              <a:t>HF 2025</a:t>
            </a:r>
            <a:endParaRPr sz="1800" b="1" dirty="0">
              <a:solidFill>
                <a:schemeClr val="lt1"/>
              </a:solidFill>
              <a:latin typeface="Helvetica Neue"/>
              <a:ea typeface="Helvetica Neue"/>
              <a:cs typeface="Helvetica Neue"/>
              <a:sym typeface="Helvetica Neue"/>
            </a:endParaRPr>
          </a:p>
        </p:txBody>
      </p:sp>
      <p:sp>
        <p:nvSpPr>
          <p:cNvPr id="56" name="Google Shape;56;p13"/>
          <p:cNvSpPr/>
          <p:nvPr/>
        </p:nvSpPr>
        <p:spPr>
          <a:xfrm>
            <a:off x="6851373" y="117900"/>
            <a:ext cx="2160451" cy="962152"/>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7" name="Google Shape;57;p13" title="iCardio survey copy 1.png"/>
          <p:cNvPicPr preferRelativeResize="0"/>
          <p:nvPr/>
        </p:nvPicPr>
        <p:blipFill>
          <a:blip r:embed="rId4">
            <a:alphaModFix/>
          </a:blip>
          <a:stretch>
            <a:fillRect/>
          </a:stretch>
        </p:blipFill>
        <p:spPr>
          <a:xfrm>
            <a:off x="7080118" y="240750"/>
            <a:ext cx="1518613" cy="748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Recommandations for the diagnostic tests in patients with heart failure"/>
          <p:cNvSpPr txBox="1">
            <a:spLocks noGrp="1"/>
          </p:cNvSpPr>
          <p:nvPr>
            <p:ph type="title"/>
          </p:nvPr>
        </p:nvSpPr>
        <p:spPr>
          <a:xfrm>
            <a:off x="311700" y="91317"/>
            <a:ext cx="8520600" cy="900154"/>
          </a:xfrm>
          <a:prstGeom prst="rect">
            <a:avLst/>
          </a:prstGeom>
        </p:spPr>
        <p:txBody>
          <a:bodyPr>
            <a:noAutofit/>
          </a:bodyPr>
          <a:lstStyle>
            <a:lvl1pPr defTabSz="1511770">
              <a:defRPr sz="5270" spc="-105"/>
            </a:lvl1pPr>
          </a:lstStyle>
          <a:p>
            <a:r>
              <a:rPr sz="2800" dirty="0" err="1"/>
              <a:t>Recomm</a:t>
            </a:r>
            <a:r>
              <a:rPr lang="fr-FR" sz="2800" dirty="0"/>
              <a:t>e</a:t>
            </a:r>
            <a:r>
              <a:rPr sz="2800" dirty="0" err="1"/>
              <a:t>ndations</a:t>
            </a:r>
            <a:r>
              <a:rPr sz="2800" dirty="0"/>
              <a:t> for diagnostic tests in </a:t>
            </a:r>
            <a:r>
              <a:rPr lang="fr-FR" sz="2800" dirty="0"/>
              <a:t>HF patients </a:t>
            </a:r>
            <a:r>
              <a:rPr lang="en-US" sz="2800" dirty="0">
                <a:solidFill>
                  <a:schemeClr val="accent1">
                    <a:hueOff val="114395"/>
                    <a:lumOff val="-24975"/>
                  </a:schemeClr>
                </a:solidFill>
              </a:rPr>
              <a:t>(</a:t>
            </a:r>
            <a:r>
              <a:rPr lang="fr-FR" sz="2800" dirty="0">
                <a:solidFill>
                  <a:schemeClr val="accent1">
                    <a:hueOff val="114395"/>
                    <a:lumOff val="-24975"/>
                  </a:schemeClr>
                </a:solidFill>
                <a:sym typeface="Arial"/>
              </a:rPr>
              <a:t>1/3)</a:t>
            </a:r>
            <a:endParaRPr sz="2800" dirty="0"/>
          </a:p>
        </p:txBody>
      </p:sp>
      <p:pic>
        <p:nvPicPr>
          <p:cNvPr id="175" name="Capture d’écran 2025-07-09 à 09.05.22.png" descr="Capture d’écran 2025-07-09 à 09.05.22.png"/>
          <p:cNvPicPr>
            <a:picLocks noChangeAspect="1"/>
          </p:cNvPicPr>
          <p:nvPr/>
        </p:nvPicPr>
        <p:blipFill>
          <a:blip r:embed="rId2"/>
          <a:stretch>
            <a:fillRect/>
          </a:stretch>
        </p:blipFill>
        <p:spPr>
          <a:xfrm>
            <a:off x="1478467" y="1171914"/>
            <a:ext cx="6303797" cy="3530572"/>
          </a:xfrm>
          <a:prstGeom prst="rect">
            <a:avLst/>
          </a:prstGeom>
          <a:ln>
            <a:noFill/>
          </a:ln>
          <a:effectLst>
            <a:outerShdw blurRad="292100" dist="139700" dir="2700000" algn="tl" rotWithShape="0">
              <a:srgbClr val="333333">
                <a:alpha val="65000"/>
              </a:srgbClr>
            </a:outerShdw>
          </a:effectLst>
        </p:spPr>
      </p:pic>
      <p:sp>
        <p:nvSpPr>
          <p:cNvPr id="2" name="ZoneTexte 2">
            <a:extLst>
              <a:ext uri="{FF2B5EF4-FFF2-40B4-BE49-F238E27FC236}">
                <a16:creationId xmlns:a16="http://schemas.microsoft.com/office/drawing/2014/main" id="{50DC66ED-D14F-0405-50BF-52C24C87424E}"/>
              </a:ext>
            </a:extLst>
          </p:cNvPr>
          <p:cNvSpPr txBox="1"/>
          <p:nvPr/>
        </p:nvSpPr>
        <p:spPr>
          <a:xfrm>
            <a:off x="-1" y="4792841"/>
            <a:ext cx="8761123" cy="246221"/>
          </a:xfrm>
          <a:prstGeom prst="rect">
            <a:avLst/>
          </a:prstGeom>
          <a:noFill/>
        </p:spPr>
        <p:txBody>
          <a:bodyPr wrap="square" rtlCol="0">
            <a:spAutoFit/>
          </a:bodyPr>
          <a:lstStyle/>
          <a:p>
            <a:pPr algn="r"/>
            <a:r>
              <a:rPr lang="fr-FR" sz="1000" dirty="0"/>
              <a:t>Chopra V, et al. Global </a:t>
            </a:r>
            <a:r>
              <a:rPr lang="fr-FR" sz="1000" dirty="0" err="1"/>
              <a:t>Cardiol</a:t>
            </a:r>
            <a:r>
              <a:rPr lang="fr-FR" sz="1000" dirty="0"/>
              <a:t> [Internet]. 2025 Jun. 30 [</a:t>
            </a:r>
            <a:r>
              <a:rPr lang="fr-FR" sz="1000" dirty="0" err="1"/>
              <a:t>cited</a:t>
            </a:r>
            <a:r>
              <a:rPr lang="fr-FR" sz="1000" dirty="0"/>
              <a:t> 2025 Aug. 20];3(2). </a:t>
            </a:r>
            <a:r>
              <a:rPr lang="fr-FR" sz="1000" dirty="0" err="1"/>
              <a:t>Available</a:t>
            </a:r>
            <a:r>
              <a:rPr lang="fr-FR" sz="1000" dirty="0"/>
              <a:t> </a:t>
            </a:r>
            <a:r>
              <a:rPr lang="fr-FR" sz="1000" dirty="0" err="1"/>
              <a:t>from</a:t>
            </a:r>
            <a:r>
              <a:rPr lang="fr-FR" sz="1000" dirty="0"/>
              <a:t>: </a:t>
            </a:r>
            <a:r>
              <a:rPr lang="fr-FR" sz="1000" dirty="0">
                <a:hlinkClick r:id="rId3"/>
              </a:rPr>
              <a:t>https://www.globalcardiology.info/site/article/view/70</a:t>
            </a:r>
            <a:endParaRPr lang="en-US" sz="700" dirty="0">
              <a:latin typeface="Helvetica Neue" panose="02000503000000020004" pitchFamily="2" charset="0"/>
              <a:ea typeface="Helvetica Neue" panose="02000503000000020004" pitchFamily="2" charset="0"/>
              <a:cs typeface="Helvetica Neue" panose="02000503000000020004"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 name="Image" descr="Image"/>
          <p:cNvPicPr>
            <a:picLocks noChangeAspect="1"/>
          </p:cNvPicPr>
          <p:nvPr/>
        </p:nvPicPr>
        <p:blipFill>
          <a:blip r:embed="rId2"/>
          <a:srcRect l="963" b="55653"/>
          <a:stretch>
            <a:fillRect/>
          </a:stretch>
        </p:blipFill>
        <p:spPr>
          <a:xfrm>
            <a:off x="43580" y="1736041"/>
            <a:ext cx="4144569" cy="2402318"/>
          </a:xfrm>
          <a:prstGeom prst="rect">
            <a:avLst/>
          </a:prstGeom>
          <a:ln>
            <a:noFill/>
          </a:ln>
          <a:effectLst>
            <a:outerShdw blurRad="292100" dist="139700" dir="2700000" algn="tl" rotWithShape="0">
              <a:srgbClr val="333333">
                <a:alpha val="65000"/>
              </a:srgbClr>
            </a:outerShdw>
          </a:effectLst>
        </p:spPr>
      </p:pic>
      <p:pic>
        <p:nvPicPr>
          <p:cNvPr id="180" name="Image" descr="Image"/>
          <p:cNvPicPr>
            <a:picLocks noChangeAspect="1"/>
          </p:cNvPicPr>
          <p:nvPr/>
        </p:nvPicPr>
        <p:blipFill>
          <a:blip r:embed="rId2"/>
          <a:srcRect t="44115"/>
          <a:stretch>
            <a:fillRect/>
          </a:stretch>
        </p:blipFill>
        <p:spPr>
          <a:xfrm>
            <a:off x="4239559" y="1174402"/>
            <a:ext cx="4800573" cy="3472794"/>
          </a:xfrm>
          <a:prstGeom prst="rect">
            <a:avLst/>
          </a:prstGeom>
          <a:ln>
            <a:noFill/>
          </a:ln>
          <a:effectLst>
            <a:outerShdw blurRad="292100" dist="139700" dir="2700000" algn="tl" rotWithShape="0">
              <a:srgbClr val="333333">
                <a:alpha val="65000"/>
              </a:srgbClr>
            </a:outerShdw>
          </a:effectLst>
        </p:spPr>
      </p:pic>
      <p:sp>
        <p:nvSpPr>
          <p:cNvPr id="9" name="Recommandations for the diagnostic tests in patients with heart failure">
            <a:extLst>
              <a:ext uri="{FF2B5EF4-FFF2-40B4-BE49-F238E27FC236}">
                <a16:creationId xmlns:a16="http://schemas.microsoft.com/office/drawing/2014/main" id="{C1A70C0D-7E35-E984-F7D1-F739444AF4C9}"/>
              </a:ext>
            </a:extLst>
          </p:cNvPr>
          <p:cNvSpPr txBox="1">
            <a:spLocks noGrp="1"/>
          </p:cNvSpPr>
          <p:nvPr>
            <p:ph type="title"/>
          </p:nvPr>
        </p:nvSpPr>
        <p:spPr>
          <a:xfrm>
            <a:off x="311700" y="91317"/>
            <a:ext cx="8520600" cy="900154"/>
          </a:xfrm>
          <a:prstGeom prst="rect">
            <a:avLst/>
          </a:prstGeom>
        </p:spPr>
        <p:txBody>
          <a:bodyPr>
            <a:noAutofit/>
          </a:bodyPr>
          <a:lstStyle>
            <a:lvl1pPr defTabSz="1511770">
              <a:defRPr sz="5270" spc="-105"/>
            </a:lvl1pPr>
          </a:lstStyle>
          <a:p>
            <a:r>
              <a:rPr lang="en-US" sz="2800" noProof="0" dirty="0"/>
              <a:t>Recommendations for diagnostic tests in HF patients </a:t>
            </a:r>
            <a:r>
              <a:rPr kumimoji="0" lang="en-US" sz="2800" b="1" i="0" u="none" strike="noStrike" kern="0" cap="none" spc="0" normalizeH="0" baseline="0" noProof="0" dirty="0">
                <a:ln>
                  <a:noFill/>
                </a:ln>
                <a:solidFill>
                  <a:srgbClr val="4285F4">
                    <a:hueOff val="114395"/>
                    <a:lumOff val="-24975"/>
                  </a:srgbClr>
                </a:solidFill>
                <a:effectLst/>
                <a:uLnTx/>
                <a:uFillTx/>
                <a:latin typeface="Helvetica Neue"/>
                <a:ea typeface="Helvetica Neue"/>
                <a:cs typeface="Helvetica Neue"/>
                <a:sym typeface="Helvetica Neue"/>
              </a:rPr>
              <a:t>(</a:t>
            </a:r>
            <a:r>
              <a:rPr kumimoji="0" lang="fr-FR" sz="2800" b="1" i="0" u="none" strike="noStrike" kern="0" cap="none" spc="0" normalizeH="0" baseline="0" noProof="0" dirty="0">
                <a:ln>
                  <a:noFill/>
                </a:ln>
                <a:solidFill>
                  <a:srgbClr val="4285F4">
                    <a:hueOff val="114395"/>
                    <a:lumOff val="-24975"/>
                  </a:srgbClr>
                </a:solidFill>
                <a:effectLst/>
                <a:uLnTx/>
                <a:uFillTx/>
                <a:latin typeface="Helvetica Neue"/>
                <a:ea typeface="Helvetica Neue"/>
                <a:cs typeface="Helvetica Neue"/>
                <a:sym typeface="Arial"/>
              </a:rPr>
              <a:t>2/3)</a:t>
            </a:r>
            <a:endParaRPr lang="en-US" sz="2800" dirty="0">
              <a:solidFill>
                <a:schemeClr val="accent1">
                  <a:hueOff val="114395"/>
                  <a:lumOff val="-24975"/>
                </a:schemeClr>
              </a:solidFill>
            </a:endParaRPr>
          </a:p>
        </p:txBody>
      </p:sp>
      <p:sp>
        <p:nvSpPr>
          <p:cNvPr id="2" name="ZoneTexte 2">
            <a:extLst>
              <a:ext uri="{FF2B5EF4-FFF2-40B4-BE49-F238E27FC236}">
                <a16:creationId xmlns:a16="http://schemas.microsoft.com/office/drawing/2014/main" id="{AF5A1E5F-76B3-D4F2-0351-5F46CAF04B5C}"/>
              </a:ext>
            </a:extLst>
          </p:cNvPr>
          <p:cNvSpPr txBox="1"/>
          <p:nvPr/>
        </p:nvSpPr>
        <p:spPr>
          <a:xfrm>
            <a:off x="-1" y="4792841"/>
            <a:ext cx="8761123" cy="246221"/>
          </a:xfrm>
          <a:prstGeom prst="rect">
            <a:avLst/>
          </a:prstGeom>
          <a:noFill/>
        </p:spPr>
        <p:txBody>
          <a:bodyPr wrap="square" rtlCol="0">
            <a:spAutoFit/>
          </a:bodyPr>
          <a:lstStyle/>
          <a:p>
            <a:pPr algn="r"/>
            <a:r>
              <a:rPr lang="fr-FR" sz="1000" dirty="0"/>
              <a:t>Chopra V, et al. Global </a:t>
            </a:r>
            <a:r>
              <a:rPr lang="fr-FR" sz="1000" dirty="0" err="1"/>
              <a:t>Cardiol</a:t>
            </a:r>
            <a:r>
              <a:rPr lang="fr-FR" sz="1000" dirty="0"/>
              <a:t> [Internet]. 2025 Jun. 30 [</a:t>
            </a:r>
            <a:r>
              <a:rPr lang="fr-FR" sz="1000" dirty="0" err="1"/>
              <a:t>cited</a:t>
            </a:r>
            <a:r>
              <a:rPr lang="fr-FR" sz="1000" dirty="0"/>
              <a:t> 2025 Aug. 20];3(2). </a:t>
            </a:r>
            <a:r>
              <a:rPr lang="fr-FR" sz="1000" dirty="0" err="1"/>
              <a:t>Available</a:t>
            </a:r>
            <a:r>
              <a:rPr lang="fr-FR" sz="1000" dirty="0"/>
              <a:t> </a:t>
            </a:r>
            <a:r>
              <a:rPr lang="fr-FR" sz="1000" dirty="0" err="1"/>
              <a:t>from</a:t>
            </a:r>
            <a:r>
              <a:rPr lang="fr-FR" sz="1000" dirty="0"/>
              <a:t>: </a:t>
            </a:r>
            <a:r>
              <a:rPr lang="fr-FR" sz="1000" dirty="0">
                <a:hlinkClick r:id="rId3"/>
              </a:rPr>
              <a:t>https://www.globalcardiology.info/site/article/view/70</a:t>
            </a:r>
            <a:endParaRPr lang="en-US" sz="700" dirty="0">
              <a:latin typeface="Helvetica Neue" panose="02000503000000020004" pitchFamily="2" charset="0"/>
              <a:ea typeface="Helvetica Neue" panose="02000503000000020004" pitchFamily="2" charset="0"/>
              <a:cs typeface="Helvetica Neue" panose="02000503000000020004"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 name="Image" descr="Image"/>
          <p:cNvPicPr>
            <a:picLocks noChangeAspect="1"/>
          </p:cNvPicPr>
          <p:nvPr/>
        </p:nvPicPr>
        <p:blipFill>
          <a:blip r:embed="rId2"/>
          <a:stretch>
            <a:fillRect/>
          </a:stretch>
        </p:blipFill>
        <p:spPr>
          <a:xfrm>
            <a:off x="1603310" y="940272"/>
            <a:ext cx="5937380" cy="3742888"/>
          </a:xfrm>
          <a:prstGeom prst="rect">
            <a:avLst/>
          </a:prstGeom>
          <a:ln>
            <a:noFill/>
          </a:ln>
          <a:effectLst>
            <a:outerShdw blurRad="292100" dist="139700" dir="2700000" algn="tl" rotWithShape="0">
              <a:srgbClr val="333333">
                <a:alpha val="65000"/>
              </a:srgbClr>
            </a:outerShdw>
          </a:effectLst>
        </p:spPr>
      </p:pic>
      <p:sp>
        <p:nvSpPr>
          <p:cNvPr id="8" name="Recommandations for the diagnostic tests in patients with heart failure">
            <a:extLst>
              <a:ext uri="{FF2B5EF4-FFF2-40B4-BE49-F238E27FC236}">
                <a16:creationId xmlns:a16="http://schemas.microsoft.com/office/drawing/2014/main" id="{A4A9A9C0-AB86-5B4A-6A22-C522B9B34D32}"/>
              </a:ext>
            </a:extLst>
          </p:cNvPr>
          <p:cNvSpPr txBox="1">
            <a:spLocks noGrp="1"/>
          </p:cNvSpPr>
          <p:nvPr>
            <p:ph type="title"/>
          </p:nvPr>
        </p:nvSpPr>
        <p:spPr>
          <a:xfrm>
            <a:off x="311700" y="-69563"/>
            <a:ext cx="8520600" cy="900154"/>
          </a:xfrm>
          <a:prstGeom prst="rect">
            <a:avLst/>
          </a:prstGeom>
        </p:spPr>
        <p:txBody>
          <a:bodyPr>
            <a:noAutofit/>
          </a:bodyPr>
          <a:lstStyle>
            <a:lvl1pPr defTabSz="1511770">
              <a:defRPr sz="5270" spc="-105"/>
            </a:lvl1pPr>
          </a:lstStyle>
          <a:p>
            <a:r>
              <a:rPr lang="en-US" sz="2800" noProof="0" dirty="0"/>
              <a:t>Recommendations for diagnostic tests in HF patients </a:t>
            </a:r>
            <a:r>
              <a:rPr kumimoji="0" lang="en-US" sz="2800" b="1" i="0" u="none" strike="noStrike" kern="0" cap="none" spc="0" normalizeH="0" baseline="0" noProof="0" dirty="0">
                <a:ln>
                  <a:noFill/>
                </a:ln>
                <a:solidFill>
                  <a:srgbClr val="4285F4">
                    <a:hueOff val="114395"/>
                    <a:lumOff val="-24975"/>
                  </a:srgbClr>
                </a:solidFill>
                <a:effectLst/>
                <a:uLnTx/>
                <a:uFillTx/>
                <a:latin typeface="Helvetica Neue"/>
                <a:ea typeface="Helvetica Neue"/>
                <a:cs typeface="Helvetica Neue"/>
                <a:sym typeface="Helvetica Neue"/>
              </a:rPr>
              <a:t>(</a:t>
            </a:r>
            <a:r>
              <a:rPr kumimoji="0" lang="fr-FR" sz="2800" b="1" i="0" u="none" strike="noStrike" kern="0" cap="none" spc="0" normalizeH="0" baseline="0" noProof="0" dirty="0">
                <a:ln>
                  <a:noFill/>
                </a:ln>
                <a:solidFill>
                  <a:srgbClr val="4285F4">
                    <a:hueOff val="114395"/>
                    <a:lumOff val="-24975"/>
                  </a:srgbClr>
                </a:solidFill>
                <a:effectLst/>
                <a:uLnTx/>
                <a:uFillTx/>
                <a:latin typeface="Helvetica Neue"/>
                <a:ea typeface="Helvetica Neue"/>
                <a:cs typeface="Helvetica Neue"/>
                <a:sym typeface="Arial"/>
              </a:rPr>
              <a:t>3/3)</a:t>
            </a:r>
            <a:endParaRPr lang="en-US" sz="2800" dirty="0">
              <a:solidFill>
                <a:schemeClr val="accent1">
                  <a:hueOff val="114395"/>
                  <a:lumOff val="-24975"/>
                </a:schemeClr>
              </a:solidFill>
            </a:endParaRPr>
          </a:p>
        </p:txBody>
      </p:sp>
      <p:sp>
        <p:nvSpPr>
          <p:cNvPr id="2" name="ZoneTexte 2">
            <a:extLst>
              <a:ext uri="{FF2B5EF4-FFF2-40B4-BE49-F238E27FC236}">
                <a16:creationId xmlns:a16="http://schemas.microsoft.com/office/drawing/2014/main" id="{EF716F3D-C6AC-C2B9-5BE2-910F4ABD9938}"/>
              </a:ext>
            </a:extLst>
          </p:cNvPr>
          <p:cNvSpPr txBox="1"/>
          <p:nvPr/>
        </p:nvSpPr>
        <p:spPr>
          <a:xfrm>
            <a:off x="-1" y="4792841"/>
            <a:ext cx="8761123" cy="246221"/>
          </a:xfrm>
          <a:prstGeom prst="rect">
            <a:avLst/>
          </a:prstGeom>
          <a:noFill/>
        </p:spPr>
        <p:txBody>
          <a:bodyPr wrap="square" rtlCol="0">
            <a:spAutoFit/>
          </a:bodyPr>
          <a:lstStyle/>
          <a:p>
            <a:pPr algn="r"/>
            <a:r>
              <a:rPr lang="fr-FR" sz="1000" dirty="0"/>
              <a:t>Chopra V, et al. Global </a:t>
            </a:r>
            <a:r>
              <a:rPr lang="fr-FR" sz="1000" dirty="0" err="1"/>
              <a:t>Cardiol</a:t>
            </a:r>
            <a:r>
              <a:rPr lang="fr-FR" sz="1000" dirty="0"/>
              <a:t> [Internet]. 2025 Jun. 30 [</a:t>
            </a:r>
            <a:r>
              <a:rPr lang="fr-FR" sz="1000" dirty="0" err="1"/>
              <a:t>cited</a:t>
            </a:r>
            <a:r>
              <a:rPr lang="fr-FR" sz="1000" dirty="0"/>
              <a:t> 2025 Aug. 20];3(2). </a:t>
            </a:r>
            <a:r>
              <a:rPr lang="fr-FR" sz="1000" dirty="0" err="1"/>
              <a:t>Available</a:t>
            </a:r>
            <a:r>
              <a:rPr lang="fr-FR" sz="1000" dirty="0"/>
              <a:t> </a:t>
            </a:r>
            <a:r>
              <a:rPr lang="fr-FR" sz="1000" dirty="0" err="1"/>
              <a:t>from</a:t>
            </a:r>
            <a:r>
              <a:rPr lang="fr-FR" sz="1000" dirty="0"/>
              <a:t>: </a:t>
            </a:r>
            <a:r>
              <a:rPr lang="fr-FR" sz="1000" dirty="0">
                <a:hlinkClick r:id="rId3"/>
              </a:rPr>
              <a:t>https://www.globalcardiology.info/site/article/view/70</a:t>
            </a:r>
            <a:endParaRPr lang="en-US" sz="700" dirty="0">
              <a:latin typeface="Helvetica Neue" panose="02000503000000020004" pitchFamily="2" charset="0"/>
              <a:ea typeface="Helvetica Neue" panose="02000503000000020004" pitchFamily="2" charset="0"/>
              <a:cs typeface="Helvetica Neue" panose="02000503000000020004"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Recommendations for prevention and diagnosis of heart failure"/>
          <p:cNvSpPr txBox="1">
            <a:spLocks noGrp="1"/>
          </p:cNvSpPr>
          <p:nvPr>
            <p:ph type="title"/>
          </p:nvPr>
        </p:nvSpPr>
        <p:spPr>
          <a:xfrm>
            <a:off x="311700" y="0"/>
            <a:ext cx="8520600" cy="572700"/>
          </a:xfrm>
          <a:prstGeom prst="rect">
            <a:avLst/>
          </a:prstGeom>
        </p:spPr>
        <p:txBody>
          <a:bodyPr>
            <a:noAutofit/>
          </a:bodyPr>
          <a:lstStyle>
            <a:lvl1pPr defTabSz="1365469">
              <a:defRPr sz="4760" spc="-95"/>
            </a:lvl1pPr>
          </a:lstStyle>
          <a:p>
            <a:r>
              <a:rPr sz="2800" dirty="0"/>
              <a:t>Recommendations for </a:t>
            </a:r>
            <a:r>
              <a:rPr lang="fr-FR" sz="2800" dirty="0"/>
              <a:t>HF </a:t>
            </a:r>
            <a:r>
              <a:rPr sz="2800" dirty="0"/>
              <a:t>prevention and </a:t>
            </a:r>
            <a:br>
              <a:rPr lang="fr-FR" sz="2800" dirty="0"/>
            </a:br>
            <a:r>
              <a:rPr sz="2800" dirty="0"/>
              <a:t>diagnosis </a:t>
            </a:r>
          </a:p>
        </p:txBody>
      </p:sp>
      <p:pic>
        <p:nvPicPr>
          <p:cNvPr id="189" name="Image" descr="Image"/>
          <p:cNvPicPr>
            <a:picLocks noChangeAspect="1"/>
          </p:cNvPicPr>
          <p:nvPr/>
        </p:nvPicPr>
        <p:blipFill>
          <a:blip r:embed="rId2"/>
          <a:srcRect t="10663" b="2409"/>
          <a:stretch>
            <a:fillRect/>
          </a:stretch>
        </p:blipFill>
        <p:spPr>
          <a:xfrm>
            <a:off x="2625805" y="605260"/>
            <a:ext cx="3892390" cy="4013975"/>
          </a:xfrm>
          <a:prstGeom prst="rect">
            <a:avLst/>
          </a:prstGeom>
          <a:ln>
            <a:noFill/>
          </a:ln>
          <a:effectLst>
            <a:outerShdw blurRad="292100" dist="139700" dir="2700000" algn="tl" rotWithShape="0">
              <a:srgbClr val="333333">
                <a:alpha val="65000"/>
              </a:srgbClr>
            </a:outerShdw>
          </a:effectLst>
        </p:spPr>
      </p:pic>
      <p:sp>
        <p:nvSpPr>
          <p:cNvPr id="2" name="ZoneTexte 2">
            <a:extLst>
              <a:ext uri="{FF2B5EF4-FFF2-40B4-BE49-F238E27FC236}">
                <a16:creationId xmlns:a16="http://schemas.microsoft.com/office/drawing/2014/main" id="{103D3DA4-E8A2-DD55-2274-B163FE378C6A}"/>
              </a:ext>
            </a:extLst>
          </p:cNvPr>
          <p:cNvSpPr txBox="1"/>
          <p:nvPr/>
        </p:nvSpPr>
        <p:spPr>
          <a:xfrm>
            <a:off x="-1" y="4792841"/>
            <a:ext cx="8761123" cy="246221"/>
          </a:xfrm>
          <a:prstGeom prst="rect">
            <a:avLst/>
          </a:prstGeom>
          <a:noFill/>
        </p:spPr>
        <p:txBody>
          <a:bodyPr wrap="square" rtlCol="0">
            <a:spAutoFit/>
          </a:bodyPr>
          <a:lstStyle/>
          <a:p>
            <a:pPr algn="r"/>
            <a:r>
              <a:rPr lang="fr-FR" sz="1000" dirty="0"/>
              <a:t>Chopra V, et al. Global </a:t>
            </a:r>
            <a:r>
              <a:rPr lang="fr-FR" sz="1000" dirty="0" err="1"/>
              <a:t>Cardiol</a:t>
            </a:r>
            <a:r>
              <a:rPr lang="fr-FR" sz="1000" dirty="0"/>
              <a:t> [Internet]. 2025 Jun. 30 [</a:t>
            </a:r>
            <a:r>
              <a:rPr lang="fr-FR" sz="1000" dirty="0" err="1"/>
              <a:t>cited</a:t>
            </a:r>
            <a:r>
              <a:rPr lang="fr-FR" sz="1000" dirty="0"/>
              <a:t> 2025 Aug. 20];3(2). </a:t>
            </a:r>
            <a:r>
              <a:rPr lang="fr-FR" sz="1000" dirty="0" err="1"/>
              <a:t>Available</a:t>
            </a:r>
            <a:r>
              <a:rPr lang="fr-FR" sz="1000" dirty="0"/>
              <a:t> </a:t>
            </a:r>
            <a:r>
              <a:rPr lang="fr-FR" sz="1000" dirty="0" err="1"/>
              <a:t>from</a:t>
            </a:r>
            <a:r>
              <a:rPr lang="fr-FR" sz="1000" dirty="0"/>
              <a:t>: </a:t>
            </a:r>
            <a:r>
              <a:rPr lang="fr-FR" sz="1000" dirty="0">
                <a:hlinkClick r:id="rId3"/>
              </a:rPr>
              <a:t>https://www.globalcardiology.info/site/article/view/70</a:t>
            </a:r>
            <a:endParaRPr lang="en-US" sz="700" dirty="0">
              <a:latin typeface="Helvetica Neue" panose="02000503000000020004" pitchFamily="2" charset="0"/>
              <a:ea typeface="Helvetica Neue" panose="02000503000000020004" pitchFamily="2" charset="0"/>
              <a:cs typeface="Helvetica Neue" panose="02000503000000020004"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8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Recommendations for pharmacological therapies in patients with HF"/>
          <p:cNvSpPr txBox="1">
            <a:spLocks noGrp="1"/>
          </p:cNvSpPr>
          <p:nvPr>
            <p:ph type="title"/>
          </p:nvPr>
        </p:nvSpPr>
        <p:spPr>
          <a:xfrm>
            <a:off x="311700" y="155119"/>
            <a:ext cx="8520600" cy="572700"/>
          </a:xfrm>
          <a:prstGeom prst="rect">
            <a:avLst/>
          </a:prstGeom>
        </p:spPr>
        <p:txBody>
          <a:bodyPr>
            <a:noAutofit/>
          </a:bodyPr>
          <a:lstStyle>
            <a:lvl1pPr defTabSz="1560536">
              <a:defRPr sz="5440" spc="-108"/>
            </a:lvl1pPr>
          </a:lstStyle>
          <a:p>
            <a:r>
              <a:rPr sz="2800" dirty="0"/>
              <a:t>Recommendations for pharmacological </a:t>
            </a:r>
            <a:br>
              <a:rPr lang="fr-FR" sz="2800" dirty="0"/>
            </a:br>
            <a:r>
              <a:rPr sz="2800" dirty="0"/>
              <a:t>therapies in patients with HF</a:t>
            </a:r>
            <a:r>
              <a:rPr lang="fr-FR" sz="2800" dirty="0"/>
              <a:t> </a:t>
            </a:r>
            <a:r>
              <a:rPr lang="en-US" sz="2800" dirty="0">
                <a:solidFill>
                  <a:schemeClr val="accent1">
                    <a:hueOff val="114395"/>
                    <a:lumOff val="-24975"/>
                  </a:schemeClr>
                </a:solidFill>
              </a:rPr>
              <a:t>(</a:t>
            </a:r>
            <a:r>
              <a:rPr lang="fr-FR" sz="2800" dirty="0">
                <a:solidFill>
                  <a:schemeClr val="accent1">
                    <a:hueOff val="114395"/>
                    <a:lumOff val="-24975"/>
                  </a:schemeClr>
                </a:solidFill>
                <a:sym typeface="Arial"/>
              </a:rPr>
              <a:t>1/4)</a:t>
            </a:r>
            <a:endParaRPr sz="2800" dirty="0"/>
          </a:p>
        </p:txBody>
      </p:sp>
      <p:pic>
        <p:nvPicPr>
          <p:cNvPr id="193" name="Image" descr="Image"/>
          <p:cNvPicPr>
            <a:picLocks noChangeAspect="1"/>
          </p:cNvPicPr>
          <p:nvPr/>
        </p:nvPicPr>
        <p:blipFill>
          <a:blip r:embed="rId2"/>
          <a:srcRect b="53801"/>
          <a:stretch>
            <a:fillRect/>
          </a:stretch>
        </p:blipFill>
        <p:spPr>
          <a:xfrm>
            <a:off x="116732" y="1482555"/>
            <a:ext cx="4780359" cy="2727704"/>
          </a:xfrm>
          <a:prstGeom prst="rect">
            <a:avLst/>
          </a:prstGeom>
          <a:ln>
            <a:noFill/>
          </a:ln>
          <a:effectLst>
            <a:outerShdw blurRad="292100" dist="139700" dir="2700000" algn="tl" rotWithShape="0">
              <a:srgbClr val="333333">
                <a:alpha val="65000"/>
              </a:srgbClr>
            </a:outerShdw>
          </a:effectLst>
        </p:spPr>
      </p:pic>
      <p:pic>
        <p:nvPicPr>
          <p:cNvPr id="194" name="Image" descr="Image"/>
          <p:cNvPicPr>
            <a:picLocks noChangeAspect="1"/>
          </p:cNvPicPr>
          <p:nvPr/>
        </p:nvPicPr>
        <p:blipFill>
          <a:blip r:embed="rId2"/>
          <a:srcRect t="45362"/>
          <a:stretch>
            <a:fillRect/>
          </a:stretch>
        </p:blipFill>
        <p:spPr>
          <a:xfrm>
            <a:off x="4985250" y="1482555"/>
            <a:ext cx="4042018" cy="2727704"/>
          </a:xfrm>
          <a:prstGeom prst="rect">
            <a:avLst/>
          </a:prstGeom>
          <a:ln>
            <a:noFill/>
          </a:ln>
          <a:effectLst>
            <a:outerShdw blurRad="292100" dist="139700" dir="2700000" algn="tl" rotWithShape="0">
              <a:srgbClr val="333333">
                <a:alpha val="65000"/>
              </a:srgbClr>
            </a:outerShdw>
          </a:effectLst>
        </p:spPr>
      </p:pic>
      <p:sp>
        <p:nvSpPr>
          <p:cNvPr id="2" name="ZoneTexte 2">
            <a:extLst>
              <a:ext uri="{FF2B5EF4-FFF2-40B4-BE49-F238E27FC236}">
                <a16:creationId xmlns:a16="http://schemas.microsoft.com/office/drawing/2014/main" id="{3A9B240C-2472-5E6F-ADDB-C21F1EECEC2D}"/>
              </a:ext>
            </a:extLst>
          </p:cNvPr>
          <p:cNvSpPr txBox="1"/>
          <p:nvPr/>
        </p:nvSpPr>
        <p:spPr>
          <a:xfrm>
            <a:off x="-1" y="4792841"/>
            <a:ext cx="8761123" cy="246221"/>
          </a:xfrm>
          <a:prstGeom prst="rect">
            <a:avLst/>
          </a:prstGeom>
          <a:noFill/>
        </p:spPr>
        <p:txBody>
          <a:bodyPr wrap="square" rtlCol="0">
            <a:spAutoFit/>
          </a:bodyPr>
          <a:lstStyle/>
          <a:p>
            <a:pPr algn="r"/>
            <a:r>
              <a:rPr lang="fr-FR" sz="1000" dirty="0"/>
              <a:t>Chopra V, et al. Global </a:t>
            </a:r>
            <a:r>
              <a:rPr lang="fr-FR" sz="1000" dirty="0" err="1"/>
              <a:t>Cardiol</a:t>
            </a:r>
            <a:r>
              <a:rPr lang="fr-FR" sz="1000" dirty="0"/>
              <a:t> [Internet]. 2025 Jun. 30 [</a:t>
            </a:r>
            <a:r>
              <a:rPr lang="fr-FR" sz="1000" dirty="0" err="1"/>
              <a:t>cited</a:t>
            </a:r>
            <a:r>
              <a:rPr lang="fr-FR" sz="1000" dirty="0"/>
              <a:t> 2025 Aug. 20];3(2). </a:t>
            </a:r>
            <a:r>
              <a:rPr lang="fr-FR" sz="1000" dirty="0" err="1"/>
              <a:t>Available</a:t>
            </a:r>
            <a:r>
              <a:rPr lang="fr-FR" sz="1000" dirty="0"/>
              <a:t> </a:t>
            </a:r>
            <a:r>
              <a:rPr lang="fr-FR" sz="1000" dirty="0" err="1"/>
              <a:t>from</a:t>
            </a:r>
            <a:r>
              <a:rPr lang="fr-FR" sz="1000" dirty="0"/>
              <a:t>: </a:t>
            </a:r>
            <a:r>
              <a:rPr lang="fr-FR" sz="1000" dirty="0">
                <a:hlinkClick r:id="rId3"/>
              </a:rPr>
              <a:t>https://www.globalcardiology.info/site/article/view/70</a:t>
            </a:r>
            <a:endParaRPr lang="en-US" sz="700" dirty="0">
              <a:latin typeface="Helvetica Neue" panose="02000503000000020004" pitchFamily="2" charset="0"/>
              <a:ea typeface="Helvetica Neue" panose="02000503000000020004" pitchFamily="2" charset="0"/>
              <a:cs typeface="Helvetica Neue" panose="02000503000000020004"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Image" descr="Image"/>
          <p:cNvPicPr>
            <a:picLocks noChangeAspect="1"/>
          </p:cNvPicPr>
          <p:nvPr/>
        </p:nvPicPr>
        <p:blipFill>
          <a:blip r:embed="rId2"/>
          <a:srcRect b="46052"/>
          <a:stretch>
            <a:fillRect/>
          </a:stretch>
        </p:blipFill>
        <p:spPr>
          <a:xfrm>
            <a:off x="116732" y="1398727"/>
            <a:ext cx="4455268" cy="3212813"/>
          </a:xfrm>
          <a:prstGeom prst="rect">
            <a:avLst/>
          </a:prstGeom>
          <a:ln>
            <a:noFill/>
          </a:ln>
          <a:effectLst>
            <a:outerShdw blurRad="292100" dist="139700" dir="2700000" algn="tl" rotWithShape="0">
              <a:srgbClr val="333333">
                <a:alpha val="65000"/>
              </a:srgbClr>
            </a:outerShdw>
          </a:effectLst>
        </p:spPr>
      </p:pic>
      <p:pic>
        <p:nvPicPr>
          <p:cNvPr id="200" name="Image" descr="Image"/>
          <p:cNvPicPr>
            <a:picLocks noChangeAspect="1"/>
          </p:cNvPicPr>
          <p:nvPr/>
        </p:nvPicPr>
        <p:blipFill>
          <a:blip r:embed="rId2"/>
          <a:srcRect t="53321"/>
          <a:stretch>
            <a:fillRect/>
          </a:stretch>
        </p:blipFill>
        <p:spPr>
          <a:xfrm>
            <a:off x="4630366" y="1683164"/>
            <a:ext cx="4396902" cy="2743457"/>
          </a:xfrm>
          <a:prstGeom prst="rect">
            <a:avLst/>
          </a:prstGeom>
          <a:ln>
            <a:noFill/>
          </a:ln>
          <a:effectLst>
            <a:outerShdw blurRad="292100" dist="139700" dir="2700000" algn="tl" rotWithShape="0">
              <a:srgbClr val="333333">
                <a:alpha val="65000"/>
              </a:srgbClr>
            </a:outerShdw>
          </a:effectLst>
        </p:spPr>
      </p:pic>
      <p:sp>
        <p:nvSpPr>
          <p:cNvPr id="6" name="Recommendations for pharmacological therapies in patients with HF">
            <a:extLst>
              <a:ext uri="{FF2B5EF4-FFF2-40B4-BE49-F238E27FC236}">
                <a16:creationId xmlns:a16="http://schemas.microsoft.com/office/drawing/2014/main" id="{1F8E8143-CC80-708B-4AB1-CC0919310E9A}"/>
              </a:ext>
            </a:extLst>
          </p:cNvPr>
          <p:cNvSpPr txBox="1">
            <a:spLocks noGrp="1"/>
          </p:cNvSpPr>
          <p:nvPr>
            <p:ph type="title"/>
          </p:nvPr>
        </p:nvSpPr>
        <p:spPr>
          <a:xfrm>
            <a:off x="311700" y="155119"/>
            <a:ext cx="8520600" cy="572700"/>
          </a:xfrm>
          <a:prstGeom prst="rect">
            <a:avLst/>
          </a:prstGeom>
        </p:spPr>
        <p:txBody>
          <a:bodyPr>
            <a:noAutofit/>
          </a:bodyPr>
          <a:lstStyle>
            <a:lvl1pPr defTabSz="1560536">
              <a:defRPr sz="5440" spc="-108"/>
            </a:lvl1pPr>
          </a:lstStyle>
          <a:p>
            <a:r>
              <a:rPr sz="2800" dirty="0"/>
              <a:t>Recommendations for pharmacological </a:t>
            </a:r>
            <a:br>
              <a:rPr lang="fr-FR" sz="2800" dirty="0"/>
            </a:br>
            <a:r>
              <a:rPr sz="2800" dirty="0"/>
              <a:t>therapies in patients with HF</a:t>
            </a:r>
            <a:r>
              <a:rPr lang="fr-FR" sz="2800" dirty="0"/>
              <a:t> </a:t>
            </a:r>
            <a:r>
              <a:rPr lang="en-US" sz="2800" dirty="0">
                <a:solidFill>
                  <a:schemeClr val="accent1">
                    <a:hueOff val="114395"/>
                    <a:lumOff val="-24975"/>
                  </a:schemeClr>
                </a:solidFill>
              </a:rPr>
              <a:t>(</a:t>
            </a:r>
            <a:r>
              <a:rPr lang="fr-FR" sz="2800" dirty="0">
                <a:solidFill>
                  <a:schemeClr val="accent1">
                    <a:hueOff val="114395"/>
                    <a:lumOff val="-24975"/>
                  </a:schemeClr>
                </a:solidFill>
                <a:sym typeface="Arial"/>
              </a:rPr>
              <a:t>2/4)</a:t>
            </a:r>
            <a:endParaRPr sz="2800" dirty="0"/>
          </a:p>
        </p:txBody>
      </p:sp>
      <p:sp>
        <p:nvSpPr>
          <p:cNvPr id="2" name="ZoneTexte 2">
            <a:extLst>
              <a:ext uri="{FF2B5EF4-FFF2-40B4-BE49-F238E27FC236}">
                <a16:creationId xmlns:a16="http://schemas.microsoft.com/office/drawing/2014/main" id="{99A73DC8-91A2-5114-3FDA-128574B8B643}"/>
              </a:ext>
            </a:extLst>
          </p:cNvPr>
          <p:cNvSpPr txBox="1"/>
          <p:nvPr/>
        </p:nvSpPr>
        <p:spPr>
          <a:xfrm>
            <a:off x="-1" y="4792841"/>
            <a:ext cx="8761123" cy="246221"/>
          </a:xfrm>
          <a:prstGeom prst="rect">
            <a:avLst/>
          </a:prstGeom>
          <a:noFill/>
        </p:spPr>
        <p:txBody>
          <a:bodyPr wrap="square" rtlCol="0">
            <a:spAutoFit/>
          </a:bodyPr>
          <a:lstStyle/>
          <a:p>
            <a:pPr algn="r"/>
            <a:r>
              <a:rPr lang="fr-FR" sz="1000" dirty="0"/>
              <a:t>Chopra V, et al. Global </a:t>
            </a:r>
            <a:r>
              <a:rPr lang="fr-FR" sz="1000" dirty="0" err="1"/>
              <a:t>Cardiol</a:t>
            </a:r>
            <a:r>
              <a:rPr lang="fr-FR" sz="1000" dirty="0"/>
              <a:t> [Internet]. 2025 Jun. 30 [</a:t>
            </a:r>
            <a:r>
              <a:rPr lang="fr-FR" sz="1000" dirty="0" err="1"/>
              <a:t>cited</a:t>
            </a:r>
            <a:r>
              <a:rPr lang="fr-FR" sz="1000" dirty="0"/>
              <a:t> 2025 Aug. 20];3(2). </a:t>
            </a:r>
            <a:r>
              <a:rPr lang="fr-FR" sz="1000" dirty="0" err="1"/>
              <a:t>Available</a:t>
            </a:r>
            <a:r>
              <a:rPr lang="fr-FR" sz="1000" dirty="0"/>
              <a:t> </a:t>
            </a:r>
            <a:r>
              <a:rPr lang="fr-FR" sz="1000" dirty="0" err="1"/>
              <a:t>from</a:t>
            </a:r>
            <a:r>
              <a:rPr lang="fr-FR" sz="1000" dirty="0"/>
              <a:t>: </a:t>
            </a:r>
            <a:r>
              <a:rPr lang="fr-FR" sz="1000" dirty="0">
                <a:hlinkClick r:id="rId3"/>
              </a:rPr>
              <a:t>https://www.globalcardiology.info/site/article/view/70</a:t>
            </a:r>
            <a:endParaRPr lang="en-US" sz="700" dirty="0">
              <a:latin typeface="Helvetica Neue" panose="02000503000000020004" pitchFamily="2" charset="0"/>
              <a:ea typeface="Helvetica Neue" panose="02000503000000020004" pitchFamily="2" charset="0"/>
              <a:cs typeface="Helvetica Neue" panose="02000503000000020004"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Image" descr="Image"/>
          <p:cNvPicPr>
            <a:picLocks noChangeAspect="1"/>
          </p:cNvPicPr>
          <p:nvPr/>
        </p:nvPicPr>
        <p:blipFill>
          <a:blip r:embed="rId2"/>
          <a:srcRect b="44811"/>
          <a:stretch>
            <a:fillRect/>
          </a:stretch>
        </p:blipFill>
        <p:spPr>
          <a:xfrm>
            <a:off x="116732" y="1362941"/>
            <a:ext cx="4346153" cy="3188962"/>
          </a:xfrm>
          <a:prstGeom prst="rect">
            <a:avLst/>
          </a:prstGeom>
          <a:ln>
            <a:noFill/>
          </a:ln>
          <a:effectLst>
            <a:outerShdw blurRad="292100" dist="139700" dir="2700000" algn="tl" rotWithShape="0">
              <a:srgbClr val="333333">
                <a:alpha val="65000"/>
              </a:srgbClr>
            </a:outerShdw>
          </a:effectLst>
        </p:spPr>
      </p:pic>
      <p:pic>
        <p:nvPicPr>
          <p:cNvPr id="207" name="Image" descr="Image"/>
          <p:cNvPicPr>
            <a:picLocks noChangeAspect="1"/>
          </p:cNvPicPr>
          <p:nvPr/>
        </p:nvPicPr>
        <p:blipFill>
          <a:blip r:embed="rId2"/>
          <a:srcRect t="54428"/>
          <a:stretch>
            <a:fillRect/>
          </a:stretch>
        </p:blipFill>
        <p:spPr>
          <a:xfrm>
            <a:off x="4572000" y="1567390"/>
            <a:ext cx="4455268" cy="2699380"/>
          </a:xfrm>
          <a:prstGeom prst="rect">
            <a:avLst/>
          </a:prstGeom>
          <a:ln>
            <a:noFill/>
          </a:ln>
          <a:effectLst>
            <a:outerShdw blurRad="292100" dist="139700" dir="2700000" algn="tl" rotWithShape="0">
              <a:srgbClr val="333333">
                <a:alpha val="65000"/>
              </a:srgbClr>
            </a:outerShdw>
          </a:effectLst>
        </p:spPr>
      </p:pic>
      <p:sp>
        <p:nvSpPr>
          <p:cNvPr id="8" name="Recommendations for pharmacological therapies in patients with HF">
            <a:extLst>
              <a:ext uri="{FF2B5EF4-FFF2-40B4-BE49-F238E27FC236}">
                <a16:creationId xmlns:a16="http://schemas.microsoft.com/office/drawing/2014/main" id="{53B54191-8D1D-FA8B-85C3-64EE5DA7C7FF}"/>
              </a:ext>
            </a:extLst>
          </p:cNvPr>
          <p:cNvSpPr txBox="1">
            <a:spLocks noGrp="1"/>
          </p:cNvSpPr>
          <p:nvPr>
            <p:ph type="title"/>
          </p:nvPr>
        </p:nvSpPr>
        <p:spPr>
          <a:xfrm>
            <a:off x="311700" y="155119"/>
            <a:ext cx="8520600" cy="572700"/>
          </a:xfrm>
          <a:prstGeom prst="rect">
            <a:avLst/>
          </a:prstGeom>
        </p:spPr>
        <p:txBody>
          <a:bodyPr>
            <a:noAutofit/>
          </a:bodyPr>
          <a:lstStyle>
            <a:lvl1pPr defTabSz="1560536">
              <a:defRPr sz="5440" spc="-108"/>
            </a:lvl1pPr>
          </a:lstStyle>
          <a:p>
            <a:r>
              <a:rPr sz="2800" dirty="0"/>
              <a:t>Recommendations for pharmacological </a:t>
            </a:r>
            <a:br>
              <a:rPr lang="fr-FR" sz="2800" dirty="0"/>
            </a:br>
            <a:r>
              <a:rPr sz="2800" dirty="0"/>
              <a:t>therapies in patients with HF</a:t>
            </a:r>
            <a:r>
              <a:rPr lang="fr-FR" sz="2800" dirty="0"/>
              <a:t> </a:t>
            </a:r>
            <a:r>
              <a:rPr lang="en-US" sz="2800" dirty="0">
                <a:solidFill>
                  <a:schemeClr val="accent1">
                    <a:hueOff val="114395"/>
                    <a:lumOff val="-24975"/>
                  </a:schemeClr>
                </a:solidFill>
              </a:rPr>
              <a:t>(</a:t>
            </a:r>
            <a:r>
              <a:rPr lang="fr-FR" sz="2800" dirty="0">
                <a:solidFill>
                  <a:schemeClr val="accent1">
                    <a:hueOff val="114395"/>
                    <a:lumOff val="-24975"/>
                  </a:schemeClr>
                </a:solidFill>
                <a:sym typeface="Arial"/>
              </a:rPr>
              <a:t>3/4)</a:t>
            </a:r>
            <a:endParaRPr sz="2800" dirty="0"/>
          </a:p>
        </p:txBody>
      </p:sp>
      <p:sp>
        <p:nvSpPr>
          <p:cNvPr id="2" name="ZoneTexte 2">
            <a:extLst>
              <a:ext uri="{FF2B5EF4-FFF2-40B4-BE49-F238E27FC236}">
                <a16:creationId xmlns:a16="http://schemas.microsoft.com/office/drawing/2014/main" id="{ABA2A456-2144-436D-2C32-871204DD707F}"/>
              </a:ext>
            </a:extLst>
          </p:cNvPr>
          <p:cNvSpPr txBox="1"/>
          <p:nvPr/>
        </p:nvSpPr>
        <p:spPr>
          <a:xfrm>
            <a:off x="-1" y="4792841"/>
            <a:ext cx="8761123" cy="246221"/>
          </a:xfrm>
          <a:prstGeom prst="rect">
            <a:avLst/>
          </a:prstGeom>
          <a:noFill/>
        </p:spPr>
        <p:txBody>
          <a:bodyPr wrap="square" rtlCol="0">
            <a:spAutoFit/>
          </a:bodyPr>
          <a:lstStyle/>
          <a:p>
            <a:pPr algn="r"/>
            <a:r>
              <a:rPr lang="fr-FR" sz="1000" dirty="0"/>
              <a:t>Chopra V, et al. Global </a:t>
            </a:r>
            <a:r>
              <a:rPr lang="fr-FR" sz="1000" dirty="0" err="1"/>
              <a:t>Cardiol</a:t>
            </a:r>
            <a:r>
              <a:rPr lang="fr-FR" sz="1000" dirty="0"/>
              <a:t> [Internet]. 2025 Jun. 30 [</a:t>
            </a:r>
            <a:r>
              <a:rPr lang="fr-FR" sz="1000" dirty="0" err="1"/>
              <a:t>cited</a:t>
            </a:r>
            <a:r>
              <a:rPr lang="fr-FR" sz="1000" dirty="0"/>
              <a:t> 2025 Aug. 20];3(2). </a:t>
            </a:r>
            <a:r>
              <a:rPr lang="fr-FR" sz="1000" dirty="0" err="1"/>
              <a:t>Available</a:t>
            </a:r>
            <a:r>
              <a:rPr lang="fr-FR" sz="1000" dirty="0"/>
              <a:t> </a:t>
            </a:r>
            <a:r>
              <a:rPr lang="fr-FR" sz="1000" dirty="0" err="1"/>
              <a:t>from</a:t>
            </a:r>
            <a:r>
              <a:rPr lang="fr-FR" sz="1000" dirty="0"/>
              <a:t>: </a:t>
            </a:r>
            <a:r>
              <a:rPr lang="fr-FR" sz="1000" dirty="0">
                <a:hlinkClick r:id="rId3"/>
              </a:rPr>
              <a:t>https://www.globalcardiology.info/site/article/view/70</a:t>
            </a:r>
            <a:endParaRPr lang="en-US" sz="700" dirty="0">
              <a:latin typeface="Helvetica Neue" panose="02000503000000020004" pitchFamily="2" charset="0"/>
              <a:ea typeface="Helvetica Neue" panose="02000503000000020004" pitchFamily="2" charset="0"/>
              <a:cs typeface="Helvetica Neue" panose="02000503000000020004"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Image" descr="Image"/>
          <p:cNvPicPr>
            <a:picLocks noChangeAspect="1"/>
          </p:cNvPicPr>
          <p:nvPr/>
        </p:nvPicPr>
        <p:blipFill>
          <a:blip r:embed="rId2"/>
          <a:stretch>
            <a:fillRect/>
          </a:stretch>
        </p:blipFill>
        <p:spPr>
          <a:xfrm>
            <a:off x="2474858" y="935894"/>
            <a:ext cx="4021409" cy="3649091"/>
          </a:xfrm>
          <a:prstGeom prst="rect">
            <a:avLst/>
          </a:prstGeom>
          <a:ln>
            <a:noFill/>
          </a:ln>
          <a:effectLst>
            <a:outerShdw blurRad="292100" dist="139700" dir="2700000" algn="tl" rotWithShape="0">
              <a:srgbClr val="333333">
                <a:alpha val="65000"/>
              </a:srgbClr>
            </a:outerShdw>
          </a:effectLst>
        </p:spPr>
      </p:pic>
      <p:sp>
        <p:nvSpPr>
          <p:cNvPr id="8" name="Recommendations for pharmacological therapies in patients with HF">
            <a:extLst>
              <a:ext uri="{FF2B5EF4-FFF2-40B4-BE49-F238E27FC236}">
                <a16:creationId xmlns:a16="http://schemas.microsoft.com/office/drawing/2014/main" id="{0BFCBBE6-245C-0905-53E6-6FC5BE157FD6}"/>
              </a:ext>
            </a:extLst>
          </p:cNvPr>
          <p:cNvSpPr txBox="1">
            <a:spLocks noGrp="1"/>
          </p:cNvSpPr>
          <p:nvPr>
            <p:ph type="title"/>
          </p:nvPr>
        </p:nvSpPr>
        <p:spPr>
          <a:xfrm>
            <a:off x="311698" y="-50026"/>
            <a:ext cx="8520600" cy="572700"/>
          </a:xfrm>
          <a:prstGeom prst="rect">
            <a:avLst/>
          </a:prstGeom>
        </p:spPr>
        <p:txBody>
          <a:bodyPr>
            <a:noAutofit/>
          </a:bodyPr>
          <a:lstStyle>
            <a:lvl1pPr defTabSz="1560536">
              <a:defRPr sz="5440" spc="-108"/>
            </a:lvl1pPr>
          </a:lstStyle>
          <a:p>
            <a:r>
              <a:rPr sz="2800" dirty="0"/>
              <a:t>Recommendations for pharmacological </a:t>
            </a:r>
            <a:br>
              <a:rPr lang="fr-FR" sz="2800" dirty="0"/>
            </a:br>
            <a:r>
              <a:rPr sz="2800" dirty="0"/>
              <a:t>therapies in patients with HF</a:t>
            </a:r>
            <a:r>
              <a:rPr lang="fr-FR" sz="2800" dirty="0"/>
              <a:t> </a:t>
            </a:r>
            <a:r>
              <a:rPr lang="en-US" sz="2800" dirty="0">
                <a:solidFill>
                  <a:schemeClr val="accent1">
                    <a:hueOff val="114395"/>
                    <a:lumOff val="-24975"/>
                  </a:schemeClr>
                </a:solidFill>
              </a:rPr>
              <a:t>(</a:t>
            </a:r>
            <a:r>
              <a:rPr lang="fr-FR" sz="2800" dirty="0">
                <a:solidFill>
                  <a:schemeClr val="accent1">
                    <a:hueOff val="114395"/>
                    <a:lumOff val="-24975"/>
                  </a:schemeClr>
                </a:solidFill>
                <a:sym typeface="Arial"/>
              </a:rPr>
              <a:t>4/4)</a:t>
            </a:r>
            <a:endParaRPr sz="2800" dirty="0"/>
          </a:p>
        </p:txBody>
      </p:sp>
      <p:sp>
        <p:nvSpPr>
          <p:cNvPr id="2" name="ZoneTexte 2">
            <a:extLst>
              <a:ext uri="{FF2B5EF4-FFF2-40B4-BE49-F238E27FC236}">
                <a16:creationId xmlns:a16="http://schemas.microsoft.com/office/drawing/2014/main" id="{0173BF0D-9889-7690-5396-FAAA07943BDB}"/>
              </a:ext>
            </a:extLst>
          </p:cNvPr>
          <p:cNvSpPr txBox="1"/>
          <p:nvPr/>
        </p:nvSpPr>
        <p:spPr>
          <a:xfrm>
            <a:off x="-1" y="4792841"/>
            <a:ext cx="8761123" cy="246221"/>
          </a:xfrm>
          <a:prstGeom prst="rect">
            <a:avLst/>
          </a:prstGeom>
          <a:noFill/>
        </p:spPr>
        <p:txBody>
          <a:bodyPr wrap="square" rtlCol="0">
            <a:spAutoFit/>
          </a:bodyPr>
          <a:lstStyle/>
          <a:p>
            <a:pPr algn="r"/>
            <a:r>
              <a:rPr lang="fr-FR" sz="1000" dirty="0"/>
              <a:t>Chopra V, et al. Global </a:t>
            </a:r>
            <a:r>
              <a:rPr lang="fr-FR" sz="1000" dirty="0" err="1"/>
              <a:t>Cardiol</a:t>
            </a:r>
            <a:r>
              <a:rPr lang="fr-FR" sz="1000" dirty="0"/>
              <a:t> [Internet]. 2025 Jun. 30 [</a:t>
            </a:r>
            <a:r>
              <a:rPr lang="fr-FR" sz="1000" dirty="0" err="1"/>
              <a:t>cited</a:t>
            </a:r>
            <a:r>
              <a:rPr lang="fr-FR" sz="1000" dirty="0"/>
              <a:t> 2025 Aug. 20];3(2). </a:t>
            </a:r>
            <a:r>
              <a:rPr lang="fr-FR" sz="1000" dirty="0" err="1"/>
              <a:t>Available</a:t>
            </a:r>
            <a:r>
              <a:rPr lang="fr-FR" sz="1000" dirty="0"/>
              <a:t> </a:t>
            </a:r>
            <a:r>
              <a:rPr lang="fr-FR" sz="1000" dirty="0" err="1"/>
              <a:t>from</a:t>
            </a:r>
            <a:r>
              <a:rPr lang="fr-FR" sz="1000" dirty="0"/>
              <a:t>: </a:t>
            </a:r>
            <a:r>
              <a:rPr lang="fr-FR" sz="1000" dirty="0">
                <a:hlinkClick r:id="rId3"/>
              </a:rPr>
              <a:t>https://www.globalcardiology.info/site/article/view/70</a:t>
            </a:r>
            <a:endParaRPr lang="en-US" sz="700" dirty="0">
              <a:latin typeface="Helvetica Neue" panose="02000503000000020004" pitchFamily="2" charset="0"/>
              <a:ea typeface="Helvetica Neue" panose="02000503000000020004" pitchFamily="2" charset="0"/>
              <a:cs typeface="Helvetica Neue" panose="02000503000000020004"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 name="Image" descr="Image"/>
          <p:cNvPicPr>
            <a:picLocks noChangeAspect="1"/>
          </p:cNvPicPr>
          <p:nvPr/>
        </p:nvPicPr>
        <p:blipFill>
          <a:blip r:embed="rId2"/>
          <a:srcRect t="352" b="48622"/>
          <a:stretch>
            <a:fillRect/>
          </a:stretch>
        </p:blipFill>
        <p:spPr>
          <a:xfrm>
            <a:off x="140615" y="1422508"/>
            <a:ext cx="4256301" cy="2677357"/>
          </a:xfrm>
          <a:prstGeom prst="rect">
            <a:avLst/>
          </a:prstGeom>
          <a:ln>
            <a:noFill/>
          </a:ln>
          <a:effectLst>
            <a:outerShdw blurRad="292100" dist="139700" dir="2700000" algn="tl" rotWithShape="0">
              <a:srgbClr val="333333">
                <a:alpha val="65000"/>
              </a:srgbClr>
            </a:outerShdw>
          </a:effectLst>
        </p:spPr>
      </p:pic>
      <p:pic>
        <p:nvPicPr>
          <p:cNvPr id="218" name="Image" descr="Image"/>
          <p:cNvPicPr>
            <a:picLocks noChangeAspect="1"/>
          </p:cNvPicPr>
          <p:nvPr/>
        </p:nvPicPr>
        <p:blipFill>
          <a:blip r:embed="rId2"/>
          <a:srcRect t="50271"/>
          <a:stretch>
            <a:fillRect/>
          </a:stretch>
        </p:blipFill>
        <p:spPr>
          <a:xfrm>
            <a:off x="4572000" y="1422507"/>
            <a:ext cx="4367276" cy="2677357"/>
          </a:xfrm>
          <a:prstGeom prst="rect">
            <a:avLst/>
          </a:prstGeom>
          <a:ln>
            <a:noFill/>
          </a:ln>
          <a:effectLst>
            <a:outerShdw blurRad="292100" dist="139700" dir="2700000" algn="tl" rotWithShape="0">
              <a:srgbClr val="333333">
                <a:alpha val="65000"/>
              </a:srgbClr>
            </a:outerShdw>
          </a:effectLst>
        </p:spPr>
      </p:pic>
      <p:sp>
        <p:nvSpPr>
          <p:cNvPr id="6" name="Recommendations for pharmacological therapies in patients with HF">
            <a:extLst>
              <a:ext uri="{FF2B5EF4-FFF2-40B4-BE49-F238E27FC236}">
                <a16:creationId xmlns:a16="http://schemas.microsoft.com/office/drawing/2014/main" id="{639594B6-5206-499E-749E-1E98CC905D8D}"/>
              </a:ext>
            </a:extLst>
          </p:cNvPr>
          <p:cNvSpPr txBox="1">
            <a:spLocks/>
          </p:cNvSpPr>
          <p:nvPr/>
        </p:nvSpPr>
        <p:spPr>
          <a:xfrm>
            <a:off x="311700" y="155119"/>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defTabSz="1560536" rtl="0">
              <a:lnSpc>
                <a:spcPct val="100000"/>
              </a:lnSpc>
              <a:spcBef>
                <a:spcPts val="0"/>
              </a:spcBef>
              <a:spcAft>
                <a:spcPts val="0"/>
              </a:spcAft>
              <a:buClr>
                <a:srgbClr val="338310"/>
              </a:buClr>
              <a:buSzPts val="3400"/>
              <a:buFont typeface="Helvetica Neue"/>
              <a:buNone/>
              <a:defRPr sz="5440" b="1" i="0" u="none" strike="noStrike" cap="none" spc="-108">
                <a:solidFill>
                  <a:srgbClr val="338310"/>
                </a:solidFill>
                <a:latin typeface="Helvetica Neue"/>
                <a:ea typeface="Helvetica Neue"/>
                <a:cs typeface="Helvetica Neue"/>
                <a:sym typeface="Helvetica Neue"/>
              </a:defRPr>
            </a:lvl1pPr>
            <a:lvl2pPr marR="0" lvl="1" algn="l" rtl="0">
              <a:lnSpc>
                <a:spcPct val="100000"/>
              </a:lnSpc>
              <a:spcBef>
                <a:spcPts val="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9pPr>
          </a:lstStyle>
          <a:p>
            <a:r>
              <a:rPr lang="fr-FR" sz="2800" dirty="0" err="1"/>
              <a:t>Recommendations</a:t>
            </a:r>
            <a:r>
              <a:rPr lang="fr-FR" sz="2800" dirty="0"/>
              <a:t> for </a:t>
            </a:r>
            <a:r>
              <a:rPr lang="fr-FR" sz="2800" dirty="0" err="1"/>
              <a:t>device</a:t>
            </a:r>
            <a:r>
              <a:rPr lang="fr-FR" sz="2800" dirty="0"/>
              <a:t> </a:t>
            </a:r>
            <a:r>
              <a:rPr lang="fr-FR" sz="2800" dirty="0" err="1"/>
              <a:t>therapies</a:t>
            </a:r>
            <a:r>
              <a:rPr lang="fr-FR" sz="2800" dirty="0"/>
              <a:t> in HF </a:t>
            </a:r>
            <a:br>
              <a:rPr lang="fr-FR" sz="2800" dirty="0"/>
            </a:br>
            <a:r>
              <a:rPr lang="fr-FR" sz="2800" dirty="0">
                <a:solidFill>
                  <a:schemeClr val="accent1">
                    <a:hueOff val="114395"/>
                    <a:lumOff val="-24975"/>
                  </a:schemeClr>
                </a:solidFill>
              </a:rPr>
              <a:t>(1/</a:t>
            </a:r>
            <a:r>
              <a:rPr lang="fr-FR" sz="2800" dirty="0">
                <a:solidFill>
                  <a:schemeClr val="accent1">
                    <a:hueOff val="114395"/>
                    <a:lumOff val="-24975"/>
                  </a:schemeClr>
                </a:solidFill>
                <a:sym typeface="Arial"/>
              </a:rPr>
              <a:t>2)</a:t>
            </a:r>
            <a:endParaRPr lang="fr-FR" sz="2800" dirty="0"/>
          </a:p>
        </p:txBody>
      </p:sp>
      <p:sp>
        <p:nvSpPr>
          <p:cNvPr id="2" name="ZoneTexte 2">
            <a:extLst>
              <a:ext uri="{FF2B5EF4-FFF2-40B4-BE49-F238E27FC236}">
                <a16:creationId xmlns:a16="http://schemas.microsoft.com/office/drawing/2014/main" id="{26398717-7A19-32E9-3ED7-E8F3C06716E7}"/>
              </a:ext>
            </a:extLst>
          </p:cNvPr>
          <p:cNvSpPr txBox="1"/>
          <p:nvPr/>
        </p:nvSpPr>
        <p:spPr>
          <a:xfrm>
            <a:off x="-1" y="4792841"/>
            <a:ext cx="8761123" cy="246221"/>
          </a:xfrm>
          <a:prstGeom prst="rect">
            <a:avLst/>
          </a:prstGeom>
          <a:noFill/>
        </p:spPr>
        <p:txBody>
          <a:bodyPr wrap="square" rtlCol="0">
            <a:spAutoFit/>
          </a:bodyPr>
          <a:lstStyle/>
          <a:p>
            <a:pPr algn="r"/>
            <a:r>
              <a:rPr lang="fr-FR" sz="1000" dirty="0"/>
              <a:t>Chopra V, et al. Global </a:t>
            </a:r>
            <a:r>
              <a:rPr lang="fr-FR" sz="1000" dirty="0" err="1"/>
              <a:t>Cardiol</a:t>
            </a:r>
            <a:r>
              <a:rPr lang="fr-FR" sz="1000" dirty="0"/>
              <a:t> [Internet]. 2025 Jun. 30 [</a:t>
            </a:r>
            <a:r>
              <a:rPr lang="fr-FR" sz="1000" dirty="0" err="1"/>
              <a:t>cited</a:t>
            </a:r>
            <a:r>
              <a:rPr lang="fr-FR" sz="1000" dirty="0"/>
              <a:t> 2025 Aug. 20];3(2). </a:t>
            </a:r>
            <a:r>
              <a:rPr lang="fr-FR" sz="1000" dirty="0" err="1"/>
              <a:t>Available</a:t>
            </a:r>
            <a:r>
              <a:rPr lang="fr-FR" sz="1000" dirty="0"/>
              <a:t> </a:t>
            </a:r>
            <a:r>
              <a:rPr lang="fr-FR" sz="1000" dirty="0" err="1"/>
              <a:t>from</a:t>
            </a:r>
            <a:r>
              <a:rPr lang="fr-FR" sz="1000" dirty="0"/>
              <a:t>: </a:t>
            </a:r>
            <a:r>
              <a:rPr lang="fr-FR" sz="1000" dirty="0">
                <a:hlinkClick r:id="rId3"/>
              </a:rPr>
              <a:t>https://www.globalcardiology.info/site/article/view/70</a:t>
            </a:r>
            <a:endParaRPr lang="en-US" sz="700" dirty="0">
              <a:latin typeface="Helvetica Neue" panose="02000503000000020004" pitchFamily="2" charset="0"/>
              <a:ea typeface="Helvetica Neue" panose="02000503000000020004" pitchFamily="2" charset="0"/>
              <a:cs typeface="Helvetica Neue" panose="02000503000000020004"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Image" descr="Image"/>
          <p:cNvPicPr>
            <a:picLocks noChangeAspect="1"/>
          </p:cNvPicPr>
          <p:nvPr/>
        </p:nvPicPr>
        <p:blipFill>
          <a:blip r:embed="rId2"/>
          <a:srcRect b="43095"/>
          <a:stretch>
            <a:fillRect/>
          </a:stretch>
        </p:blipFill>
        <p:spPr>
          <a:xfrm>
            <a:off x="193137" y="1276961"/>
            <a:ext cx="4192536" cy="3171088"/>
          </a:xfrm>
          <a:prstGeom prst="rect">
            <a:avLst/>
          </a:prstGeom>
          <a:ln>
            <a:noFill/>
          </a:ln>
          <a:effectLst>
            <a:outerShdw blurRad="292100" dist="139700" dir="2700000" algn="tl" rotWithShape="0">
              <a:srgbClr val="333333">
                <a:alpha val="65000"/>
              </a:srgbClr>
            </a:outerShdw>
          </a:effectLst>
        </p:spPr>
      </p:pic>
      <p:grpSp>
        <p:nvGrpSpPr>
          <p:cNvPr id="9" name="Groupe 8">
            <a:extLst>
              <a:ext uri="{FF2B5EF4-FFF2-40B4-BE49-F238E27FC236}">
                <a16:creationId xmlns:a16="http://schemas.microsoft.com/office/drawing/2014/main" id="{69F9AFDD-A212-C95D-E1BD-898232EECA14}"/>
              </a:ext>
            </a:extLst>
          </p:cNvPr>
          <p:cNvGrpSpPr>
            <a:grpSpLocks noChangeAspect="1"/>
          </p:cNvGrpSpPr>
          <p:nvPr/>
        </p:nvGrpSpPr>
        <p:grpSpPr>
          <a:xfrm>
            <a:off x="4536705" y="1276961"/>
            <a:ext cx="4412353" cy="3171088"/>
            <a:chOff x="4572000" y="1305849"/>
            <a:chExt cx="4012570" cy="2857739"/>
          </a:xfrm>
        </p:grpSpPr>
        <p:pic>
          <p:nvPicPr>
            <p:cNvPr id="224" name="Image" descr="Image"/>
            <p:cNvPicPr>
              <a:picLocks noChangeAspect="1"/>
            </p:cNvPicPr>
            <p:nvPr/>
          </p:nvPicPr>
          <p:blipFill>
            <a:blip r:embed="rId2"/>
            <a:srcRect t="56200"/>
            <a:stretch>
              <a:fillRect/>
            </a:stretch>
          </p:blipFill>
          <p:spPr>
            <a:xfrm>
              <a:off x="4572000" y="1305849"/>
              <a:ext cx="4012570" cy="2336000"/>
            </a:xfrm>
            <a:prstGeom prst="rect">
              <a:avLst/>
            </a:prstGeom>
            <a:ln>
              <a:noFill/>
            </a:ln>
            <a:effectLst>
              <a:outerShdw blurRad="292100" dist="139700" dir="2700000" algn="tl" rotWithShape="0">
                <a:srgbClr val="333333">
                  <a:alpha val="65000"/>
                </a:srgbClr>
              </a:outerShdw>
            </a:effectLst>
          </p:spPr>
        </p:pic>
        <p:pic>
          <p:nvPicPr>
            <p:cNvPr id="225" name="Image" descr="Image"/>
            <p:cNvPicPr>
              <a:picLocks noChangeAspect="1"/>
            </p:cNvPicPr>
            <p:nvPr/>
          </p:nvPicPr>
          <p:blipFill>
            <a:blip r:embed="rId3"/>
            <a:srcRect l="874" t="37771" r="872"/>
            <a:stretch>
              <a:fillRect/>
            </a:stretch>
          </p:blipFill>
          <p:spPr>
            <a:xfrm>
              <a:off x="4572000" y="3584966"/>
              <a:ext cx="4012570" cy="578622"/>
            </a:xfrm>
            <a:prstGeom prst="rect">
              <a:avLst/>
            </a:prstGeom>
            <a:ln>
              <a:noFill/>
            </a:ln>
            <a:effectLst>
              <a:outerShdw blurRad="292100" dist="139700" dir="2700000" algn="tl" rotWithShape="0">
                <a:srgbClr val="333333">
                  <a:alpha val="65000"/>
                </a:srgbClr>
              </a:outerShdw>
            </a:effectLst>
          </p:spPr>
        </p:pic>
      </p:grpSp>
      <p:sp>
        <p:nvSpPr>
          <p:cNvPr id="8" name="Recommendations for pharmacological therapies in patients with HF">
            <a:extLst>
              <a:ext uri="{FF2B5EF4-FFF2-40B4-BE49-F238E27FC236}">
                <a16:creationId xmlns:a16="http://schemas.microsoft.com/office/drawing/2014/main" id="{9E2362FA-CE11-28D1-5B08-707214C1AE57}"/>
              </a:ext>
            </a:extLst>
          </p:cNvPr>
          <p:cNvSpPr txBox="1">
            <a:spLocks/>
          </p:cNvSpPr>
          <p:nvPr/>
        </p:nvSpPr>
        <p:spPr>
          <a:xfrm>
            <a:off x="311700" y="155119"/>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defTabSz="1560536" rtl="0">
              <a:lnSpc>
                <a:spcPct val="100000"/>
              </a:lnSpc>
              <a:spcBef>
                <a:spcPts val="0"/>
              </a:spcBef>
              <a:spcAft>
                <a:spcPts val="0"/>
              </a:spcAft>
              <a:buClr>
                <a:srgbClr val="338310"/>
              </a:buClr>
              <a:buSzPts val="3400"/>
              <a:buFont typeface="Helvetica Neue"/>
              <a:buNone/>
              <a:defRPr sz="5440" b="1" i="0" u="none" strike="noStrike" cap="none" spc="-108">
                <a:solidFill>
                  <a:srgbClr val="338310"/>
                </a:solidFill>
                <a:latin typeface="Helvetica Neue"/>
                <a:ea typeface="Helvetica Neue"/>
                <a:cs typeface="Helvetica Neue"/>
                <a:sym typeface="Helvetica Neue"/>
              </a:defRPr>
            </a:lvl1pPr>
            <a:lvl2pPr marR="0" lvl="1" algn="l" rtl="0">
              <a:lnSpc>
                <a:spcPct val="100000"/>
              </a:lnSpc>
              <a:spcBef>
                <a:spcPts val="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9pPr>
          </a:lstStyle>
          <a:p>
            <a:r>
              <a:rPr lang="fr-FR" sz="2800" dirty="0" err="1"/>
              <a:t>Recommendations</a:t>
            </a:r>
            <a:r>
              <a:rPr lang="fr-FR" sz="2800" dirty="0"/>
              <a:t> for </a:t>
            </a:r>
            <a:r>
              <a:rPr lang="fr-FR" sz="2800" dirty="0" err="1"/>
              <a:t>device</a:t>
            </a:r>
            <a:r>
              <a:rPr lang="fr-FR" sz="2800" dirty="0"/>
              <a:t> </a:t>
            </a:r>
            <a:r>
              <a:rPr lang="fr-FR" sz="2800" dirty="0" err="1"/>
              <a:t>therapies</a:t>
            </a:r>
            <a:r>
              <a:rPr lang="fr-FR" sz="2800" dirty="0"/>
              <a:t> in HF </a:t>
            </a:r>
            <a:br>
              <a:rPr lang="fr-FR" sz="2800" dirty="0"/>
            </a:br>
            <a:r>
              <a:rPr lang="fr-FR" sz="2800" dirty="0">
                <a:solidFill>
                  <a:schemeClr val="accent1">
                    <a:hueOff val="114395"/>
                    <a:lumOff val="-24975"/>
                  </a:schemeClr>
                </a:solidFill>
              </a:rPr>
              <a:t>(2/</a:t>
            </a:r>
            <a:r>
              <a:rPr lang="fr-FR" sz="2800" dirty="0">
                <a:solidFill>
                  <a:schemeClr val="accent1">
                    <a:hueOff val="114395"/>
                    <a:lumOff val="-24975"/>
                  </a:schemeClr>
                </a:solidFill>
                <a:sym typeface="Arial"/>
              </a:rPr>
              <a:t>2)</a:t>
            </a:r>
            <a:endParaRPr lang="fr-FR" sz="2800" dirty="0"/>
          </a:p>
        </p:txBody>
      </p:sp>
      <p:sp>
        <p:nvSpPr>
          <p:cNvPr id="2" name="ZoneTexte 2">
            <a:extLst>
              <a:ext uri="{FF2B5EF4-FFF2-40B4-BE49-F238E27FC236}">
                <a16:creationId xmlns:a16="http://schemas.microsoft.com/office/drawing/2014/main" id="{37D19CD3-FAAE-9D09-3850-854D07B9EF17}"/>
              </a:ext>
            </a:extLst>
          </p:cNvPr>
          <p:cNvSpPr txBox="1"/>
          <p:nvPr/>
        </p:nvSpPr>
        <p:spPr>
          <a:xfrm>
            <a:off x="-1" y="4792841"/>
            <a:ext cx="8761123" cy="246221"/>
          </a:xfrm>
          <a:prstGeom prst="rect">
            <a:avLst/>
          </a:prstGeom>
          <a:noFill/>
        </p:spPr>
        <p:txBody>
          <a:bodyPr wrap="square" rtlCol="0">
            <a:spAutoFit/>
          </a:bodyPr>
          <a:lstStyle/>
          <a:p>
            <a:pPr algn="r"/>
            <a:r>
              <a:rPr lang="fr-FR" sz="1000" dirty="0"/>
              <a:t>Chopra V, et al. Global </a:t>
            </a:r>
            <a:r>
              <a:rPr lang="fr-FR" sz="1000" dirty="0" err="1"/>
              <a:t>Cardiol</a:t>
            </a:r>
            <a:r>
              <a:rPr lang="fr-FR" sz="1000" dirty="0"/>
              <a:t> [Internet]. 2025 Jun. 30 [</a:t>
            </a:r>
            <a:r>
              <a:rPr lang="fr-FR" sz="1000" dirty="0" err="1"/>
              <a:t>cited</a:t>
            </a:r>
            <a:r>
              <a:rPr lang="fr-FR" sz="1000" dirty="0"/>
              <a:t> 2025 Aug. 20];3(2). </a:t>
            </a:r>
            <a:r>
              <a:rPr lang="fr-FR" sz="1000" dirty="0" err="1"/>
              <a:t>Available</a:t>
            </a:r>
            <a:r>
              <a:rPr lang="fr-FR" sz="1000" dirty="0"/>
              <a:t> </a:t>
            </a:r>
            <a:r>
              <a:rPr lang="fr-FR" sz="1000" dirty="0" err="1"/>
              <a:t>from</a:t>
            </a:r>
            <a:r>
              <a:rPr lang="fr-FR" sz="1000" dirty="0"/>
              <a:t>: </a:t>
            </a:r>
            <a:r>
              <a:rPr lang="fr-FR" sz="1000" dirty="0">
                <a:hlinkClick r:id="rId4"/>
              </a:rPr>
              <a:t>https://www.globalcardiology.info/site/article/view/70</a:t>
            </a:r>
            <a:endParaRPr lang="en-US" sz="700" dirty="0">
              <a:latin typeface="Helvetica Neue" panose="02000503000000020004" pitchFamily="2" charset="0"/>
              <a:ea typeface="Helvetica Neue" panose="02000503000000020004" pitchFamily="2" charset="0"/>
              <a:cs typeface="Helvetica Neue" panose="02000503000000020004"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660" dirty="0" err="1"/>
              <a:t>iCARDIO</a:t>
            </a:r>
            <a:r>
              <a:rPr lang="en" sz="2660" dirty="0"/>
              <a:t> Alliance Global Implementation</a:t>
            </a:r>
            <a:endParaRPr sz="2660" dirty="0"/>
          </a:p>
          <a:p>
            <a:pPr marL="0" lvl="0" indent="0" algn="l" rtl="0">
              <a:spcBef>
                <a:spcPts val="0"/>
              </a:spcBef>
              <a:spcAft>
                <a:spcPts val="0"/>
              </a:spcAft>
              <a:buSzPts val="990"/>
              <a:buNone/>
            </a:pPr>
            <a:r>
              <a:rPr lang="en" sz="2660" dirty="0"/>
              <a:t>Guidelines on Heart Failure (HF) 2025</a:t>
            </a:r>
            <a:endParaRPr sz="2660" dirty="0"/>
          </a:p>
        </p:txBody>
      </p:sp>
      <p:sp>
        <p:nvSpPr>
          <p:cNvPr id="63" name="Google Shape;63;p14"/>
          <p:cNvSpPr txBox="1">
            <a:spLocks noGrp="1"/>
          </p:cNvSpPr>
          <p:nvPr>
            <p:ph type="subTitle" idx="1"/>
          </p:nvPr>
        </p:nvSpPr>
        <p:spPr>
          <a:xfrm>
            <a:off x="522715" y="1597633"/>
            <a:ext cx="8175346" cy="2204400"/>
          </a:xfrm>
          <a:prstGeom prst="rect">
            <a:avLst/>
          </a:prstGeom>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en" sz="1000" dirty="0"/>
              <a:t>Authors:</a:t>
            </a:r>
          </a:p>
          <a:p>
            <a:pPr marL="0" lvl="0" indent="0" algn="just" rtl="0">
              <a:lnSpc>
                <a:spcPct val="115000"/>
              </a:lnSpc>
              <a:spcBef>
                <a:spcPts val="0"/>
              </a:spcBef>
              <a:spcAft>
                <a:spcPts val="0"/>
              </a:spcAft>
              <a:buNone/>
            </a:pPr>
            <a:r>
              <a:rPr lang="en" sz="1000" dirty="0">
                <a:latin typeface="Helvetica Neue"/>
                <a:ea typeface="Helvetica Neue"/>
                <a:cs typeface="Helvetica Neue"/>
                <a:sym typeface="Helvetica Neue"/>
              </a:rPr>
              <a:t>Vijay Chopra (India), Muhammad Shahzeb Khan (USA), Magdy Abdelhamid (Egypt), William T. Abraham (USA), Offer Amir (Israel), Stefan D. Anker (Germany), John J. Atherton (Australia), Fernando Bacal (Brazil), Ralph Stephan von </a:t>
            </a:r>
            <a:r>
              <a:rPr lang="en" sz="1000" dirty="0" err="1">
                <a:latin typeface="Helvetica Neue"/>
                <a:ea typeface="Helvetica Neue"/>
                <a:cs typeface="Helvetica Neue"/>
                <a:sym typeface="Helvetica Neue"/>
              </a:rPr>
              <a:t>Bardeleben</a:t>
            </a:r>
            <a:r>
              <a:rPr lang="en" sz="1000" dirty="0">
                <a:latin typeface="Helvetica Neue"/>
                <a:ea typeface="Helvetica Neue"/>
                <a:cs typeface="Helvetica Neue"/>
                <a:sym typeface="Helvetica Neue"/>
              </a:rPr>
              <a:t> (Germany), Dulce Brito (Portugal), Lucrecia Maria Burgos (Argentina), Javed Butler (USA), Maria Rosa Costanzo (USA), Albertino Damasceno (Mozambique), Justin A. </a:t>
            </a:r>
            <a:r>
              <a:rPr lang="en" sz="1000" dirty="0" err="1">
                <a:latin typeface="Helvetica Neue"/>
                <a:ea typeface="Helvetica Neue"/>
                <a:cs typeface="Helvetica Neue"/>
                <a:sym typeface="Helvetica Neue"/>
              </a:rPr>
              <a:t>Ezekowitz</a:t>
            </a:r>
            <a:r>
              <a:rPr lang="en" sz="1000" dirty="0">
                <a:latin typeface="Helvetica Neue"/>
                <a:ea typeface="Helvetica Neue"/>
                <a:cs typeface="Helvetica Neue"/>
                <a:sym typeface="Helvetica Neue"/>
              </a:rPr>
              <a:t> (Canada), Ishaque Hameed (USA), </a:t>
            </a:r>
            <a:r>
              <a:rPr lang="en" sz="1000" dirty="0" err="1">
                <a:latin typeface="Helvetica Neue"/>
                <a:ea typeface="Helvetica Neue"/>
                <a:cs typeface="Helvetica Neue"/>
                <a:sym typeface="Helvetica Neue"/>
              </a:rPr>
              <a:t>Sivadasanpillai</a:t>
            </a:r>
            <a:r>
              <a:rPr lang="en" sz="1000" dirty="0">
                <a:latin typeface="Helvetica Neue"/>
                <a:ea typeface="Helvetica Neue"/>
                <a:cs typeface="Helvetica Neue"/>
                <a:sym typeface="Helvetica Neue"/>
              </a:rPr>
              <a:t> Harikrishnan (India), Tiny Jaarsma (Sweden), Anuradha Lala (USA), Ileana L. Piña (USA), Clara Saldarriaga (Colombia), David Sim (Singapore), John R. Teerlink (USA), </a:t>
            </a:r>
            <a:r>
              <a:rPr lang="en" sz="1000" dirty="0" err="1">
                <a:latin typeface="Helvetica Neue"/>
                <a:ea typeface="Helvetica Neue"/>
                <a:cs typeface="Helvetica Neue"/>
                <a:sym typeface="Helvetica Neue"/>
              </a:rPr>
              <a:t>Nqoba</a:t>
            </a:r>
            <a:r>
              <a:rPr lang="en" sz="1000" dirty="0">
                <a:latin typeface="Helvetica Neue"/>
                <a:ea typeface="Helvetica Neue"/>
                <a:cs typeface="Helvetica Neue"/>
                <a:sym typeface="Helvetica Neue"/>
              </a:rPr>
              <a:t> </a:t>
            </a:r>
            <a:r>
              <a:rPr lang="en" sz="1000" dirty="0" err="1">
                <a:latin typeface="Helvetica Neue"/>
                <a:ea typeface="Helvetica Neue"/>
                <a:cs typeface="Helvetica Neue"/>
                <a:sym typeface="Helvetica Neue"/>
              </a:rPr>
              <a:t>Tsabedze</a:t>
            </a:r>
            <a:r>
              <a:rPr lang="en" sz="1000" dirty="0">
                <a:latin typeface="Helvetica Neue"/>
                <a:ea typeface="Helvetica Neue"/>
                <a:cs typeface="Helvetica Neue"/>
                <a:sym typeface="Helvetica Neue"/>
              </a:rPr>
              <a:t> (South Africa), Hiroyuki Tsutsui (Japan), Jing Yu (China), Yuhui Zhang (China), Mohammad Zubaid (Kuwait), Nikhil </a:t>
            </a:r>
            <a:r>
              <a:rPr lang="en" sz="1000" dirty="0" err="1">
                <a:latin typeface="Helvetica Neue"/>
                <a:ea typeface="Helvetica Neue"/>
                <a:cs typeface="Helvetica Neue"/>
                <a:sym typeface="Helvetica Neue"/>
              </a:rPr>
              <a:t>Balankhe</a:t>
            </a:r>
            <a:r>
              <a:rPr lang="en" sz="1000" dirty="0">
                <a:latin typeface="Helvetica Neue"/>
                <a:ea typeface="Helvetica Neue"/>
                <a:cs typeface="Helvetica Neue"/>
                <a:sym typeface="Helvetica Neue"/>
              </a:rPr>
              <a:t> (India), Juan Esteban Gomez­Mesa (Colombia), James L. Januzzi (USA), Marvin </a:t>
            </a:r>
            <a:r>
              <a:rPr lang="en" sz="1000" dirty="0" err="1">
                <a:latin typeface="Helvetica Neue"/>
                <a:ea typeface="Helvetica Neue"/>
                <a:cs typeface="Helvetica Neue"/>
                <a:sym typeface="Helvetica Neue"/>
              </a:rPr>
              <a:t>Konstam</a:t>
            </a:r>
            <a:r>
              <a:rPr lang="en" sz="1000" dirty="0">
                <a:latin typeface="Helvetica Neue"/>
                <a:ea typeface="Helvetica Neue"/>
                <a:cs typeface="Helvetica Neue"/>
                <a:sym typeface="Helvetica Neue"/>
              </a:rPr>
              <a:t> (USA), Rhonda Monroe (USA), Elijah Ogola (Kenya), Vinayagam Palaniappan (India), Mark C. Petrie (UK), Fausto J. Pinto (Portugal), Girish C. </a:t>
            </a:r>
            <a:r>
              <a:rPr lang="en" sz="1000" dirty="0" err="1">
                <a:latin typeface="Helvetica Neue"/>
                <a:ea typeface="Helvetica Neue"/>
                <a:cs typeface="Helvetica Neue"/>
                <a:sym typeface="Helvetica Neue"/>
              </a:rPr>
              <a:t>Rajadhyaksha</a:t>
            </a:r>
            <a:r>
              <a:rPr lang="en" sz="1000" dirty="0">
                <a:latin typeface="Helvetica Neue"/>
                <a:ea typeface="Helvetica Neue"/>
                <a:cs typeface="Helvetica Neue"/>
                <a:sym typeface="Helvetica Neue"/>
              </a:rPr>
              <a:t> (India), Amina </a:t>
            </a:r>
            <a:r>
              <a:rPr lang="en" sz="1000" dirty="0" err="1">
                <a:latin typeface="Helvetica Neue"/>
                <a:ea typeface="Helvetica Neue"/>
                <a:cs typeface="Helvetica Neue"/>
                <a:sym typeface="Helvetica Neue"/>
              </a:rPr>
              <a:t>Rakisheva</a:t>
            </a:r>
            <a:r>
              <a:rPr lang="en" sz="1000" dirty="0">
                <a:latin typeface="Helvetica Neue"/>
                <a:ea typeface="Helvetica Neue"/>
                <a:cs typeface="Helvetica Neue"/>
                <a:sym typeface="Helvetica Neue"/>
              </a:rPr>
              <a:t> (Kazakhstan), Carlos E. Ramos (Honduras), Victor Rossel (Chile), Naoki Sato (Japan), P. Christian Schulze (Germany), Andrew Sindone (Australia), Hadi N. </a:t>
            </a:r>
            <a:r>
              <a:rPr lang="en" sz="1000" dirty="0" err="1">
                <a:latin typeface="Helvetica Neue"/>
                <a:ea typeface="Helvetica Neue"/>
                <a:cs typeface="Helvetica Neue"/>
                <a:sym typeface="Helvetica Neue"/>
              </a:rPr>
              <a:t>Skouri</a:t>
            </a:r>
            <a:r>
              <a:rPr lang="en" sz="1000" dirty="0">
                <a:latin typeface="Helvetica Neue"/>
                <a:ea typeface="Helvetica Neue"/>
                <a:cs typeface="Helvetica Neue"/>
                <a:sym typeface="Helvetica Neue"/>
              </a:rPr>
              <a:t> (Lebanon; United Arab Emirates), Harriette G.C. Van Spall (Canada), Aistė Štaraitė (Lithuania), Lynne Warner Stevenson (USA), Kadhim Sulaiman (Oman), Tzung­Dau Wang (Taiwan), Michael Böhm (Germany), Andrew J.S. Coats# (Australia), Shelley Zieroth (Canada)</a:t>
            </a:r>
            <a:endParaRPr sz="1000" dirty="0">
              <a:latin typeface="Helvetica Neue"/>
              <a:ea typeface="Helvetica Neue"/>
              <a:cs typeface="Helvetica Neue"/>
              <a:sym typeface="Helvetica Neue"/>
            </a:endParaRPr>
          </a:p>
        </p:txBody>
      </p:sp>
      <p:sp>
        <p:nvSpPr>
          <p:cNvPr id="3" name="ZoneTexte 2">
            <a:extLst>
              <a:ext uri="{FF2B5EF4-FFF2-40B4-BE49-F238E27FC236}">
                <a16:creationId xmlns:a16="http://schemas.microsoft.com/office/drawing/2014/main" id="{B554EBFE-7132-4023-1283-00F4B4D51971}"/>
              </a:ext>
            </a:extLst>
          </p:cNvPr>
          <p:cNvSpPr txBox="1"/>
          <p:nvPr/>
        </p:nvSpPr>
        <p:spPr>
          <a:xfrm>
            <a:off x="-1" y="4792841"/>
            <a:ext cx="8761123" cy="246221"/>
          </a:xfrm>
          <a:prstGeom prst="rect">
            <a:avLst/>
          </a:prstGeom>
          <a:noFill/>
        </p:spPr>
        <p:txBody>
          <a:bodyPr wrap="square" rtlCol="0">
            <a:spAutoFit/>
          </a:bodyPr>
          <a:lstStyle/>
          <a:p>
            <a:pPr algn="r"/>
            <a:r>
              <a:rPr lang="fr-FR" sz="1000" dirty="0"/>
              <a:t>Chopra V, et al. Global </a:t>
            </a:r>
            <a:r>
              <a:rPr lang="fr-FR" sz="1000" dirty="0" err="1"/>
              <a:t>Cardiol</a:t>
            </a:r>
            <a:r>
              <a:rPr lang="fr-FR" sz="1000" dirty="0"/>
              <a:t> [Internet]. 2025 Jun. 30 [</a:t>
            </a:r>
            <a:r>
              <a:rPr lang="fr-FR" sz="1000" dirty="0" err="1"/>
              <a:t>cited</a:t>
            </a:r>
            <a:r>
              <a:rPr lang="fr-FR" sz="1000" dirty="0"/>
              <a:t> 2025 Aug. 20];3(2). </a:t>
            </a:r>
            <a:r>
              <a:rPr lang="fr-FR" sz="1000" dirty="0" err="1"/>
              <a:t>Available</a:t>
            </a:r>
            <a:r>
              <a:rPr lang="fr-FR" sz="1000" dirty="0"/>
              <a:t> </a:t>
            </a:r>
            <a:r>
              <a:rPr lang="fr-FR" sz="1000" dirty="0" err="1"/>
              <a:t>from</a:t>
            </a:r>
            <a:r>
              <a:rPr lang="fr-FR" sz="1000" dirty="0"/>
              <a:t>: </a:t>
            </a:r>
            <a:r>
              <a:rPr lang="fr-FR" sz="1000" dirty="0">
                <a:hlinkClick r:id="rId3"/>
              </a:rPr>
              <a:t>https://www.globalcardiology.info/site/article/view/70</a:t>
            </a:r>
            <a:endParaRPr lang="en-US" sz="700" dirty="0">
              <a:latin typeface="Helvetica Neue" panose="02000503000000020004" pitchFamily="2" charset="0"/>
              <a:ea typeface="Helvetica Neue" panose="02000503000000020004" pitchFamily="2" charset="0"/>
              <a:cs typeface="Helvetica Neue" panose="02000503000000020004"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Recommendations for invasive management of HF"/>
          <p:cNvSpPr txBox="1">
            <a:spLocks noGrp="1"/>
          </p:cNvSpPr>
          <p:nvPr>
            <p:ph type="title"/>
          </p:nvPr>
        </p:nvSpPr>
        <p:spPr>
          <a:xfrm>
            <a:off x="-35590" y="148532"/>
            <a:ext cx="8832300" cy="572700"/>
          </a:xfrm>
          <a:prstGeom prst="rect">
            <a:avLst/>
          </a:prstGeom>
        </p:spPr>
        <p:txBody>
          <a:bodyPr>
            <a:noAutofit/>
          </a:bodyPr>
          <a:lstStyle>
            <a:lvl1pPr defTabSz="2121354">
              <a:defRPr sz="7394" spc="-147"/>
            </a:lvl1pPr>
          </a:lstStyle>
          <a:p>
            <a:r>
              <a:rPr sz="2800" dirty="0"/>
              <a:t>Recommendations for invasive management</a:t>
            </a:r>
            <a:r>
              <a:rPr lang="en-US" sz="2800" dirty="0"/>
              <a:t> </a:t>
            </a:r>
            <a:r>
              <a:rPr sz="2800" dirty="0"/>
              <a:t>of</a:t>
            </a:r>
            <a:r>
              <a:rPr lang="fr-FR" sz="2800" dirty="0"/>
              <a:t> HF</a:t>
            </a:r>
            <a:endParaRPr sz="2800" dirty="0"/>
          </a:p>
        </p:txBody>
      </p:sp>
      <p:pic>
        <p:nvPicPr>
          <p:cNvPr id="229" name="Image" descr="Image"/>
          <p:cNvPicPr>
            <a:picLocks noChangeAspect="1"/>
          </p:cNvPicPr>
          <p:nvPr/>
        </p:nvPicPr>
        <p:blipFill>
          <a:blip r:embed="rId2"/>
          <a:stretch>
            <a:fillRect/>
          </a:stretch>
        </p:blipFill>
        <p:spPr>
          <a:xfrm>
            <a:off x="102806" y="835159"/>
            <a:ext cx="4334923" cy="3671416"/>
          </a:xfrm>
          <a:prstGeom prst="rect">
            <a:avLst/>
          </a:prstGeom>
          <a:ln>
            <a:noFill/>
          </a:ln>
          <a:effectLst>
            <a:outerShdw blurRad="292100" dist="139700" dir="2700000" algn="tl" rotWithShape="0">
              <a:srgbClr val="333333">
                <a:alpha val="65000"/>
              </a:srgbClr>
            </a:outerShdw>
          </a:effectLst>
        </p:spPr>
      </p:pic>
      <p:pic>
        <p:nvPicPr>
          <p:cNvPr id="230" name="Image" descr="Image"/>
          <p:cNvPicPr>
            <a:picLocks noChangeAspect="1"/>
          </p:cNvPicPr>
          <p:nvPr/>
        </p:nvPicPr>
        <p:blipFill>
          <a:blip r:embed="rId3"/>
          <a:stretch>
            <a:fillRect/>
          </a:stretch>
        </p:blipFill>
        <p:spPr>
          <a:xfrm>
            <a:off x="4630366" y="1545158"/>
            <a:ext cx="4275050" cy="2675150"/>
          </a:xfrm>
          <a:prstGeom prst="rect">
            <a:avLst/>
          </a:prstGeom>
          <a:ln>
            <a:noFill/>
          </a:ln>
          <a:effectLst>
            <a:outerShdw blurRad="292100" dist="139700" dir="2700000" algn="tl" rotWithShape="0">
              <a:srgbClr val="333333">
                <a:alpha val="65000"/>
              </a:srgbClr>
            </a:outerShdw>
          </a:effectLst>
        </p:spPr>
      </p:pic>
      <p:sp>
        <p:nvSpPr>
          <p:cNvPr id="2" name="ZoneTexte 2">
            <a:extLst>
              <a:ext uri="{FF2B5EF4-FFF2-40B4-BE49-F238E27FC236}">
                <a16:creationId xmlns:a16="http://schemas.microsoft.com/office/drawing/2014/main" id="{D6F6CF81-B3D8-DC36-3CC9-CC7859435335}"/>
              </a:ext>
            </a:extLst>
          </p:cNvPr>
          <p:cNvSpPr txBox="1"/>
          <p:nvPr/>
        </p:nvSpPr>
        <p:spPr>
          <a:xfrm>
            <a:off x="-1" y="4792841"/>
            <a:ext cx="8761123" cy="246221"/>
          </a:xfrm>
          <a:prstGeom prst="rect">
            <a:avLst/>
          </a:prstGeom>
          <a:noFill/>
        </p:spPr>
        <p:txBody>
          <a:bodyPr wrap="square" rtlCol="0">
            <a:spAutoFit/>
          </a:bodyPr>
          <a:lstStyle/>
          <a:p>
            <a:pPr algn="r"/>
            <a:r>
              <a:rPr lang="fr-FR" sz="1000" dirty="0"/>
              <a:t>Chopra V, et al. Global </a:t>
            </a:r>
            <a:r>
              <a:rPr lang="fr-FR" sz="1000" dirty="0" err="1"/>
              <a:t>Cardiol</a:t>
            </a:r>
            <a:r>
              <a:rPr lang="fr-FR" sz="1000" dirty="0"/>
              <a:t> [Internet]. 2025 Jun. 30 [</a:t>
            </a:r>
            <a:r>
              <a:rPr lang="fr-FR" sz="1000" dirty="0" err="1"/>
              <a:t>cited</a:t>
            </a:r>
            <a:r>
              <a:rPr lang="fr-FR" sz="1000" dirty="0"/>
              <a:t> 2025 Aug. 20];3(2). </a:t>
            </a:r>
            <a:r>
              <a:rPr lang="fr-FR" sz="1000" dirty="0" err="1"/>
              <a:t>Available</a:t>
            </a:r>
            <a:r>
              <a:rPr lang="fr-FR" sz="1000" dirty="0"/>
              <a:t> </a:t>
            </a:r>
            <a:r>
              <a:rPr lang="fr-FR" sz="1000" dirty="0" err="1"/>
              <a:t>from</a:t>
            </a:r>
            <a:r>
              <a:rPr lang="fr-FR" sz="1000" dirty="0"/>
              <a:t>: </a:t>
            </a:r>
            <a:r>
              <a:rPr lang="fr-FR" sz="1000" dirty="0">
                <a:hlinkClick r:id="rId4"/>
              </a:rPr>
              <a:t>https://www.globalcardiology.info/site/article/view/70</a:t>
            </a:r>
            <a:endParaRPr lang="en-US" sz="700" dirty="0">
              <a:latin typeface="Helvetica Neue" panose="02000503000000020004" pitchFamily="2" charset="0"/>
              <a:ea typeface="Helvetica Neue" panose="02000503000000020004" pitchFamily="2" charset="0"/>
              <a:cs typeface="Helvetica Neue" panose="02000503000000020004"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Recommendations for special conditions in HF"/>
          <p:cNvSpPr txBox="1">
            <a:spLocks noGrp="1"/>
          </p:cNvSpPr>
          <p:nvPr>
            <p:ph type="title"/>
          </p:nvPr>
        </p:nvSpPr>
        <p:spPr>
          <a:xfrm>
            <a:off x="311700" y="125894"/>
            <a:ext cx="8520600" cy="572700"/>
          </a:xfrm>
          <a:prstGeom prst="rect">
            <a:avLst/>
          </a:prstGeom>
        </p:spPr>
        <p:txBody>
          <a:bodyPr>
            <a:noAutofit/>
          </a:bodyPr>
          <a:lstStyle>
            <a:lvl1pPr defTabSz="2292038">
              <a:defRPr sz="7990" spc="-159"/>
            </a:lvl1pPr>
          </a:lstStyle>
          <a:p>
            <a:r>
              <a:rPr sz="2800" dirty="0"/>
              <a:t>Recommendations for special conditions in HF</a:t>
            </a:r>
          </a:p>
        </p:txBody>
      </p:sp>
      <p:sp>
        <p:nvSpPr>
          <p:cNvPr id="234" name="Cardiac amyloidosis"/>
          <p:cNvSpPr txBox="1">
            <a:spLocks noGrp="1"/>
          </p:cNvSpPr>
          <p:nvPr>
            <p:ph type="body" idx="21"/>
          </p:nvPr>
        </p:nvSpPr>
        <p:spPr>
          <a:xfrm>
            <a:off x="311700" y="623276"/>
            <a:ext cx="8239125" cy="3505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Autofit/>
          </a:bodyPr>
          <a:lstStyle/>
          <a:p>
            <a:r>
              <a:rPr lang="fr-FR" sz="2800" spc="-108" dirty="0">
                <a:solidFill>
                  <a:schemeClr val="accent1">
                    <a:hueOff val="114395"/>
                    <a:lumOff val="-24975"/>
                  </a:schemeClr>
                </a:solidFill>
              </a:rPr>
              <a:t> </a:t>
            </a:r>
            <a:r>
              <a:rPr sz="2600" spc="-108" dirty="0">
                <a:solidFill>
                  <a:schemeClr val="accent1">
                    <a:hueOff val="114395"/>
                    <a:lumOff val="-24975"/>
                  </a:schemeClr>
                </a:solidFill>
              </a:rPr>
              <a:t>Cardiac amyloidosis</a:t>
            </a:r>
          </a:p>
        </p:txBody>
      </p:sp>
      <p:grpSp>
        <p:nvGrpSpPr>
          <p:cNvPr id="4" name="Groupe 3">
            <a:extLst>
              <a:ext uri="{FF2B5EF4-FFF2-40B4-BE49-F238E27FC236}">
                <a16:creationId xmlns:a16="http://schemas.microsoft.com/office/drawing/2014/main" id="{086B4259-4FA7-E491-78B4-B7015940797C}"/>
              </a:ext>
            </a:extLst>
          </p:cNvPr>
          <p:cNvGrpSpPr>
            <a:grpSpLocks noChangeAspect="1"/>
          </p:cNvGrpSpPr>
          <p:nvPr/>
        </p:nvGrpSpPr>
        <p:grpSpPr>
          <a:xfrm>
            <a:off x="206056" y="1471201"/>
            <a:ext cx="4216696" cy="2332934"/>
            <a:chOff x="425095" y="1284629"/>
            <a:chExt cx="3879369" cy="2146304"/>
          </a:xfrm>
        </p:grpSpPr>
        <p:pic>
          <p:nvPicPr>
            <p:cNvPr id="235" name="Image" descr="Image"/>
            <p:cNvPicPr>
              <a:picLocks noChangeAspect="1"/>
            </p:cNvPicPr>
            <p:nvPr/>
          </p:nvPicPr>
          <p:blipFill>
            <a:blip r:embed="rId2"/>
            <a:srcRect l="912" r="914"/>
            <a:stretch>
              <a:fillRect/>
            </a:stretch>
          </p:blipFill>
          <p:spPr>
            <a:xfrm>
              <a:off x="425095" y="1284629"/>
              <a:ext cx="3879369" cy="1347770"/>
            </a:xfrm>
            <a:prstGeom prst="rect">
              <a:avLst/>
            </a:prstGeom>
            <a:ln>
              <a:noFill/>
            </a:ln>
            <a:effectLst>
              <a:outerShdw blurRad="292100" dist="139700" dir="2700000" algn="tl" rotWithShape="0">
                <a:srgbClr val="333333">
                  <a:alpha val="65000"/>
                </a:srgbClr>
              </a:outerShdw>
            </a:effectLst>
          </p:spPr>
        </p:pic>
        <p:pic>
          <p:nvPicPr>
            <p:cNvPr id="236" name="Image" descr="Image"/>
            <p:cNvPicPr>
              <a:picLocks noChangeAspect="1"/>
            </p:cNvPicPr>
            <p:nvPr/>
          </p:nvPicPr>
          <p:blipFill>
            <a:blip r:embed="rId3"/>
            <a:srcRect b="70145"/>
            <a:stretch>
              <a:fillRect/>
            </a:stretch>
          </p:blipFill>
          <p:spPr>
            <a:xfrm>
              <a:off x="425095" y="2607132"/>
              <a:ext cx="3879369" cy="823801"/>
            </a:xfrm>
            <a:prstGeom prst="rect">
              <a:avLst/>
            </a:prstGeom>
            <a:ln>
              <a:noFill/>
            </a:ln>
            <a:effectLst>
              <a:outerShdw blurRad="292100" dist="139700" dir="2700000" algn="tl" rotWithShape="0">
                <a:srgbClr val="333333">
                  <a:alpha val="65000"/>
                </a:srgbClr>
              </a:outerShdw>
            </a:effectLst>
          </p:spPr>
        </p:pic>
      </p:grpSp>
      <p:pic>
        <p:nvPicPr>
          <p:cNvPr id="237" name="Image" descr="Image"/>
          <p:cNvPicPr>
            <a:picLocks noChangeAspect="1"/>
          </p:cNvPicPr>
          <p:nvPr/>
        </p:nvPicPr>
        <p:blipFill>
          <a:blip r:embed="rId3"/>
          <a:srcRect t="29073"/>
          <a:stretch>
            <a:fillRect/>
          </a:stretch>
        </p:blipFill>
        <p:spPr>
          <a:xfrm>
            <a:off x="4572000" y="1506073"/>
            <a:ext cx="4333789" cy="2186399"/>
          </a:xfrm>
          <a:prstGeom prst="rect">
            <a:avLst/>
          </a:prstGeom>
          <a:ln>
            <a:noFill/>
          </a:ln>
          <a:effectLst>
            <a:outerShdw blurRad="292100" dist="139700" dir="2700000" algn="tl" rotWithShape="0">
              <a:srgbClr val="333333">
                <a:alpha val="65000"/>
              </a:srgbClr>
            </a:outerShdw>
          </a:effectLst>
        </p:spPr>
      </p:pic>
      <p:sp>
        <p:nvSpPr>
          <p:cNvPr id="2" name="ZoneTexte 2">
            <a:extLst>
              <a:ext uri="{FF2B5EF4-FFF2-40B4-BE49-F238E27FC236}">
                <a16:creationId xmlns:a16="http://schemas.microsoft.com/office/drawing/2014/main" id="{C5556DA2-5647-FBD6-535B-EA65C4C051D7}"/>
              </a:ext>
            </a:extLst>
          </p:cNvPr>
          <p:cNvSpPr txBox="1"/>
          <p:nvPr/>
        </p:nvSpPr>
        <p:spPr>
          <a:xfrm>
            <a:off x="-1" y="4792841"/>
            <a:ext cx="8761123" cy="246221"/>
          </a:xfrm>
          <a:prstGeom prst="rect">
            <a:avLst/>
          </a:prstGeom>
          <a:noFill/>
        </p:spPr>
        <p:txBody>
          <a:bodyPr wrap="square" rtlCol="0">
            <a:spAutoFit/>
          </a:bodyPr>
          <a:lstStyle/>
          <a:p>
            <a:pPr algn="r"/>
            <a:r>
              <a:rPr lang="fr-FR" sz="1000" dirty="0"/>
              <a:t>Chopra V, et al. Global </a:t>
            </a:r>
            <a:r>
              <a:rPr lang="fr-FR" sz="1000" dirty="0" err="1"/>
              <a:t>Cardiol</a:t>
            </a:r>
            <a:r>
              <a:rPr lang="fr-FR" sz="1000" dirty="0"/>
              <a:t> [Internet]. 2025 Jun. 30 [</a:t>
            </a:r>
            <a:r>
              <a:rPr lang="fr-FR" sz="1000" dirty="0" err="1"/>
              <a:t>cited</a:t>
            </a:r>
            <a:r>
              <a:rPr lang="fr-FR" sz="1000" dirty="0"/>
              <a:t> 2025 Aug. 20];3(2). </a:t>
            </a:r>
            <a:r>
              <a:rPr lang="fr-FR" sz="1000" dirty="0" err="1"/>
              <a:t>Available</a:t>
            </a:r>
            <a:r>
              <a:rPr lang="fr-FR" sz="1000" dirty="0"/>
              <a:t> </a:t>
            </a:r>
            <a:r>
              <a:rPr lang="fr-FR" sz="1000" dirty="0" err="1"/>
              <a:t>from</a:t>
            </a:r>
            <a:r>
              <a:rPr lang="fr-FR" sz="1000" dirty="0"/>
              <a:t>: </a:t>
            </a:r>
            <a:r>
              <a:rPr lang="fr-FR" sz="1000" dirty="0">
                <a:hlinkClick r:id="rId4"/>
              </a:rPr>
              <a:t>https://www.globalcardiology.info/site/article/view/70</a:t>
            </a:r>
            <a:endParaRPr lang="en-US" sz="700" dirty="0">
              <a:latin typeface="Helvetica Neue" panose="02000503000000020004" pitchFamily="2" charset="0"/>
              <a:ea typeface="Helvetica Neue" panose="02000503000000020004" pitchFamily="2" charset="0"/>
              <a:cs typeface="Helvetica Neue" panose="02000503000000020004"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a:extLst>
              <a:ext uri="{FF2B5EF4-FFF2-40B4-BE49-F238E27FC236}">
                <a16:creationId xmlns:a16="http://schemas.microsoft.com/office/drawing/2014/main" id="{1AB64142-0BA9-104E-C4DE-ECB0C139FE0C}"/>
              </a:ext>
            </a:extLst>
          </p:cNvPr>
          <p:cNvGrpSpPr/>
          <p:nvPr/>
        </p:nvGrpSpPr>
        <p:grpSpPr>
          <a:xfrm>
            <a:off x="1738273" y="1250151"/>
            <a:ext cx="5667454" cy="3270073"/>
            <a:chOff x="1677889" y="1472749"/>
            <a:chExt cx="5027537" cy="2801301"/>
          </a:xfrm>
        </p:grpSpPr>
        <p:pic>
          <p:nvPicPr>
            <p:cNvPr id="242" name="Image" descr="Image"/>
            <p:cNvPicPr>
              <a:picLocks noChangeAspect="1"/>
            </p:cNvPicPr>
            <p:nvPr/>
          </p:nvPicPr>
          <p:blipFill>
            <a:blip r:embed="rId2"/>
            <a:srcRect l="179" r="179"/>
            <a:stretch>
              <a:fillRect/>
            </a:stretch>
          </p:blipFill>
          <p:spPr>
            <a:xfrm>
              <a:off x="1677889" y="1472749"/>
              <a:ext cx="5027536" cy="2469104"/>
            </a:xfrm>
            <a:prstGeom prst="rect">
              <a:avLst/>
            </a:prstGeom>
            <a:ln>
              <a:noFill/>
            </a:ln>
            <a:effectLst>
              <a:outerShdw blurRad="292100" dist="139700" dir="2700000" algn="tl" rotWithShape="0">
                <a:srgbClr val="333333">
                  <a:alpha val="65000"/>
                </a:srgbClr>
              </a:outerShdw>
            </a:effectLst>
          </p:spPr>
        </p:pic>
        <p:pic>
          <p:nvPicPr>
            <p:cNvPr id="243" name="Image" descr="Image"/>
            <p:cNvPicPr>
              <a:picLocks noChangeAspect="1"/>
            </p:cNvPicPr>
            <p:nvPr/>
          </p:nvPicPr>
          <p:blipFill>
            <a:blip r:embed="rId3"/>
            <a:srcRect l="717" t="17296" r="1308" b="17296"/>
            <a:stretch>
              <a:fillRect/>
            </a:stretch>
          </p:blipFill>
          <p:spPr>
            <a:xfrm>
              <a:off x="1677889" y="3909893"/>
              <a:ext cx="5027537" cy="364157"/>
            </a:xfrm>
            <a:prstGeom prst="rect">
              <a:avLst/>
            </a:prstGeom>
            <a:ln>
              <a:noFill/>
            </a:ln>
            <a:effectLst>
              <a:outerShdw blurRad="292100" dist="139700" dir="2700000" algn="tl" rotWithShape="0">
                <a:srgbClr val="333333">
                  <a:alpha val="65000"/>
                </a:srgbClr>
              </a:outerShdw>
            </a:effectLst>
          </p:spPr>
        </p:pic>
      </p:grpSp>
      <p:sp>
        <p:nvSpPr>
          <p:cNvPr id="6" name="Recommendations for special conditions in HF">
            <a:extLst>
              <a:ext uri="{FF2B5EF4-FFF2-40B4-BE49-F238E27FC236}">
                <a16:creationId xmlns:a16="http://schemas.microsoft.com/office/drawing/2014/main" id="{951A591D-802F-4FB9-ED44-51021B6C1BD0}"/>
              </a:ext>
            </a:extLst>
          </p:cNvPr>
          <p:cNvSpPr txBox="1">
            <a:spLocks noGrp="1"/>
          </p:cNvSpPr>
          <p:nvPr>
            <p:ph type="title"/>
          </p:nvPr>
        </p:nvSpPr>
        <p:spPr>
          <a:xfrm>
            <a:off x="311700" y="50576"/>
            <a:ext cx="8520600" cy="572700"/>
          </a:xfrm>
          <a:prstGeom prst="rect">
            <a:avLst/>
          </a:prstGeom>
        </p:spPr>
        <p:txBody>
          <a:bodyPr>
            <a:noAutofit/>
          </a:bodyPr>
          <a:lstStyle>
            <a:lvl1pPr defTabSz="2292038">
              <a:defRPr sz="7990" spc="-159"/>
            </a:lvl1pPr>
          </a:lstStyle>
          <a:p>
            <a:r>
              <a:rPr sz="2800" dirty="0"/>
              <a:t>Recommendations for special conditions in HF</a:t>
            </a:r>
          </a:p>
        </p:txBody>
      </p:sp>
      <p:sp>
        <p:nvSpPr>
          <p:cNvPr id="7" name="Cardiac amyloidosis">
            <a:extLst>
              <a:ext uri="{FF2B5EF4-FFF2-40B4-BE49-F238E27FC236}">
                <a16:creationId xmlns:a16="http://schemas.microsoft.com/office/drawing/2014/main" id="{CDA2C632-D3DD-107E-A11A-3EE6465BE002}"/>
              </a:ext>
            </a:extLst>
          </p:cNvPr>
          <p:cNvSpPr txBox="1">
            <a:spLocks/>
          </p:cNvSpPr>
          <p:nvPr/>
        </p:nvSpPr>
        <p:spPr>
          <a:xfrm>
            <a:off x="311700" y="623276"/>
            <a:ext cx="8239125" cy="350543"/>
          </a:xfrm>
          <a:prstGeom prst="rect">
            <a:avLst/>
          </a:prstGeom>
          <a:noFill/>
          <a:ln>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45719" tIns="45719" rIns="45719" bIns="45719" anchor="t" anchorCtr="0">
            <a:noAutofit/>
          </a:bodyPr>
          <a:lstStyle>
            <a:defPPr marR="0" lvl="0" algn="l" rtl="0">
              <a:lnSpc>
                <a:spcPct val="100000"/>
              </a:lnSpc>
              <a:spcBef>
                <a:spcPts val="0"/>
              </a:spcBef>
              <a:spcAft>
                <a:spcPts val="0"/>
              </a:spcAft>
            </a:defPPr>
            <a:lvl1pPr marL="0" marR="0" lvl="0" indent="0" algn="l" defTabSz="309563" rtl="0">
              <a:lnSpc>
                <a:spcPct val="100000"/>
              </a:lnSpc>
              <a:spcBef>
                <a:spcPts val="0"/>
              </a:spcBef>
              <a:spcAft>
                <a:spcPts val="0"/>
              </a:spcAft>
              <a:buClr>
                <a:srgbClr val="000000"/>
              </a:buClr>
              <a:buSzTx/>
              <a:buFont typeface="Helvetica Neue"/>
              <a:buNone/>
              <a:defRPr sz="2063" b="1" i="0" u="none" strike="noStrike" cap="none">
                <a:solidFill>
                  <a:srgbClr val="000000"/>
                </a:solidFill>
                <a:latin typeface="Helvetica Neue"/>
                <a:ea typeface="Helvetica Neue"/>
                <a:cs typeface="Helvetica Neue"/>
                <a:sym typeface="Helvetica Neue"/>
              </a:defRPr>
            </a:lvl1pPr>
            <a:lvl2pPr marL="914400" marR="0" lvl="1" indent="-317500" algn="l" rtl="0">
              <a:lnSpc>
                <a:spcPct val="115000"/>
              </a:lnSpc>
              <a:spcBef>
                <a:spcPts val="0"/>
              </a:spcBef>
              <a:spcAft>
                <a:spcPts val="0"/>
              </a:spcAft>
              <a:buClr>
                <a:srgbClr val="000000"/>
              </a:buClr>
              <a:buSzPts val="1400"/>
              <a:buFont typeface="Helvetica Neue"/>
              <a:buChar char="○"/>
              <a:defRPr sz="1400" b="0" i="0" u="none" strike="noStrike" cap="none">
                <a:solidFill>
                  <a:srgbClr val="000000"/>
                </a:solidFill>
                <a:latin typeface="Helvetica Neue"/>
                <a:ea typeface="Helvetica Neue"/>
                <a:cs typeface="Helvetica Neue"/>
                <a:sym typeface="Helvetica Neue"/>
              </a:defRPr>
            </a:lvl2pPr>
            <a:lvl3pPr marL="1371600" marR="0" lvl="2" indent="-317500" algn="l" rtl="0">
              <a:lnSpc>
                <a:spcPct val="115000"/>
              </a:lnSpc>
              <a:spcBef>
                <a:spcPts val="0"/>
              </a:spcBef>
              <a:spcAft>
                <a:spcPts val="0"/>
              </a:spcAft>
              <a:buClr>
                <a:srgbClr val="000000"/>
              </a:buClr>
              <a:buSzPts val="1400"/>
              <a:buFont typeface="Helvetica Neue"/>
              <a:buChar char="■"/>
              <a:defRPr sz="1400" b="0" i="0" u="none" strike="noStrike" cap="none">
                <a:solidFill>
                  <a:srgbClr val="000000"/>
                </a:solidFill>
                <a:latin typeface="Helvetica Neue"/>
                <a:ea typeface="Helvetica Neue"/>
                <a:cs typeface="Helvetica Neue"/>
                <a:sym typeface="Helvetica Neue"/>
              </a:defRPr>
            </a:lvl3pPr>
            <a:lvl4pPr marL="1828800" marR="0" lvl="3" indent="-317500" algn="l" rtl="0">
              <a:lnSpc>
                <a:spcPct val="115000"/>
              </a:lnSpc>
              <a:spcBef>
                <a:spcPts val="0"/>
              </a:spcBef>
              <a:spcAft>
                <a:spcPts val="0"/>
              </a:spcAft>
              <a:buClr>
                <a:srgbClr val="000000"/>
              </a:buClr>
              <a:buSzPts val="1400"/>
              <a:buFont typeface="Helvetica Neue"/>
              <a:buChar char="●"/>
              <a:defRPr sz="1400" b="0" i="0" u="none" strike="noStrike" cap="none">
                <a:solidFill>
                  <a:srgbClr val="000000"/>
                </a:solidFill>
                <a:latin typeface="Helvetica Neue"/>
                <a:ea typeface="Helvetica Neue"/>
                <a:cs typeface="Helvetica Neue"/>
                <a:sym typeface="Helvetica Neue"/>
              </a:defRPr>
            </a:lvl4pPr>
            <a:lvl5pPr marL="2286000" marR="0" lvl="4" indent="-317500" algn="l" rtl="0">
              <a:lnSpc>
                <a:spcPct val="115000"/>
              </a:lnSpc>
              <a:spcBef>
                <a:spcPts val="0"/>
              </a:spcBef>
              <a:spcAft>
                <a:spcPts val="0"/>
              </a:spcAft>
              <a:buClr>
                <a:srgbClr val="000000"/>
              </a:buClr>
              <a:buSzPts val="1400"/>
              <a:buFont typeface="Helvetica Neue"/>
              <a:buChar char="○"/>
              <a:defRPr sz="1400" b="0" i="0" u="none" strike="noStrike" cap="none">
                <a:solidFill>
                  <a:srgbClr val="000000"/>
                </a:solidFill>
                <a:latin typeface="Helvetica Neue"/>
                <a:ea typeface="Helvetica Neue"/>
                <a:cs typeface="Helvetica Neue"/>
                <a:sym typeface="Helvetica Neue"/>
              </a:defRPr>
            </a:lvl5pPr>
            <a:lvl6pPr marL="2743200" marR="0" lvl="5" indent="-317500" algn="l" rtl="0">
              <a:lnSpc>
                <a:spcPct val="115000"/>
              </a:lnSpc>
              <a:spcBef>
                <a:spcPts val="0"/>
              </a:spcBef>
              <a:spcAft>
                <a:spcPts val="0"/>
              </a:spcAft>
              <a:buClr>
                <a:srgbClr val="000000"/>
              </a:buClr>
              <a:buSzPts val="1400"/>
              <a:buFont typeface="Helvetica Neue"/>
              <a:buChar char="■"/>
              <a:defRPr sz="1400" b="0" i="0" u="none" strike="noStrike" cap="none">
                <a:solidFill>
                  <a:srgbClr val="000000"/>
                </a:solidFill>
                <a:latin typeface="Helvetica Neue"/>
                <a:ea typeface="Helvetica Neue"/>
                <a:cs typeface="Helvetica Neue"/>
                <a:sym typeface="Helvetica Neue"/>
              </a:defRPr>
            </a:lvl6pPr>
            <a:lvl7pPr marL="3200400" marR="0" lvl="6" indent="-317500" algn="l" rtl="0">
              <a:lnSpc>
                <a:spcPct val="115000"/>
              </a:lnSpc>
              <a:spcBef>
                <a:spcPts val="0"/>
              </a:spcBef>
              <a:spcAft>
                <a:spcPts val="0"/>
              </a:spcAft>
              <a:buClr>
                <a:srgbClr val="000000"/>
              </a:buClr>
              <a:buSzPts val="1400"/>
              <a:buFont typeface="Helvetica Neue"/>
              <a:buChar char="●"/>
              <a:defRPr sz="1400" b="0" i="0" u="none" strike="noStrike" cap="none">
                <a:solidFill>
                  <a:srgbClr val="000000"/>
                </a:solidFill>
                <a:latin typeface="Helvetica Neue"/>
                <a:ea typeface="Helvetica Neue"/>
                <a:cs typeface="Helvetica Neue"/>
                <a:sym typeface="Helvetica Neue"/>
              </a:defRPr>
            </a:lvl7pPr>
            <a:lvl8pPr marL="3657600" marR="0" lvl="7" indent="-317500" algn="l" rtl="0">
              <a:lnSpc>
                <a:spcPct val="115000"/>
              </a:lnSpc>
              <a:spcBef>
                <a:spcPts val="0"/>
              </a:spcBef>
              <a:spcAft>
                <a:spcPts val="0"/>
              </a:spcAft>
              <a:buClr>
                <a:srgbClr val="000000"/>
              </a:buClr>
              <a:buSzPts val="1400"/>
              <a:buFont typeface="Helvetica Neue"/>
              <a:buChar char="○"/>
              <a:defRPr sz="1400" b="0" i="0" u="none" strike="noStrike" cap="none">
                <a:solidFill>
                  <a:srgbClr val="000000"/>
                </a:solidFill>
                <a:latin typeface="Helvetica Neue"/>
                <a:ea typeface="Helvetica Neue"/>
                <a:cs typeface="Helvetica Neue"/>
                <a:sym typeface="Helvetica Neue"/>
              </a:defRPr>
            </a:lvl8pPr>
            <a:lvl9pPr marL="4114800" marR="0" lvl="8" indent="-317500" algn="l" rtl="0">
              <a:lnSpc>
                <a:spcPct val="115000"/>
              </a:lnSpc>
              <a:spcBef>
                <a:spcPts val="0"/>
              </a:spcBef>
              <a:spcAft>
                <a:spcPts val="0"/>
              </a:spcAft>
              <a:buClr>
                <a:srgbClr val="000000"/>
              </a:buClr>
              <a:buSzPts val="1400"/>
              <a:buFont typeface="Helvetica Neue"/>
              <a:buChar char="■"/>
              <a:defRPr sz="1400" b="0" i="0" u="none" strike="noStrike" cap="none">
                <a:solidFill>
                  <a:srgbClr val="000000"/>
                </a:solidFill>
                <a:latin typeface="Helvetica Neue"/>
                <a:ea typeface="Helvetica Neue"/>
                <a:cs typeface="Helvetica Neue"/>
                <a:sym typeface="Helvetica Neue"/>
              </a:defRPr>
            </a:lvl9pPr>
          </a:lstStyle>
          <a:p>
            <a:r>
              <a:rPr lang="fr-FR" sz="2000" spc="-108" dirty="0">
                <a:solidFill>
                  <a:schemeClr val="accent1">
                    <a:hueOff val="114395"/>
                    <a:lumOff val="-24975"/>
                  </a:schemeClr>
                </a:solidFill>
              </a:rPr>
              <a:t> </a:t>
            </a:r>
            <a:r>
              <a:rPr lang="fr-FR" sz="2600" spc="-108" dirty="0" err="1">
                <a:solidFill>
                  <a:schemeClr val="accent1">
                    <a:hueOff val="114395"/>
                    <a:lumOff val="-24975"/>
                  </a:schemeClr>
                </a:solidFill>
              </a:rPr>
              <a:t>Hypertrophic</a:t>
            </a:r>
            <a:r>
              <a:rPr lang="fr-FR" sz="2400" spc="-108" dirty="0">
                <a:solidFill>
                  <a:schemeClr val="tx1"/>
                </a:solidFill>
              </a:rPr>
              <a:t> </a:t>
            </a:r>
            <a:r>
              <a:rPr lang="fr-FR" sz="2600" spc="-108" dirty="0" err="1">
                <a:solidFill>
                  <a:schemeClr val="accent1">
                    <a:hueOff val="114395"/>
                    <a:lumOff val="-24975"/>
                  </a:schemeClr>
                </a:solidFill>
              </a:rPr>
              <a:t>cardiomyopathy</a:t>
            </a:r>
            <a:endParaRPr lang="fr-FR" sz="2600" spc="-108" dirty="0">
              <a:solidFill>
                <a:schemeClr val="accent1">
                  <a:hueOff val="114395"/>
                  <a:lumOff val="-24975"/>
                </a:schemeClr>
              </a:solidFill>
            </a:endParaRPr>
          </a:p>
        </p:txBody>
      </p:sp>
      <p:sp>
        <p:nvSpPr>
          <p:cNvPr id="2" name="ZoneTexte 2">
            <a:extLst>
              <a:ext uri="{FF2B5EF4-FFF2-40B4-BE49-F238E27FC236}">
                <a16:creationId xmlns:a16="http://schemas.microsoft.com/office/drawing/2014/main" id="{3AAB9813-3F58-6DD4-3987-835DAD641EE7}"/>
              </a:ext>
            </a:extLst>
          </p:cNvPr>
          <p:cNvSpPr txBox="1"/>
          <p:nvPr/>
        </p:nvSpPr>
        <p:spPr>
          <a:xfrm>
            <a:off x="-1" y="4792841"/>
            <a:ext cx="8761123" cy="246221"/>
          </a:xfrm>
          <a:prstGeom prst="rect">
            <a:avLst/>
          </a:prstGeom>
          <a:noFill/>
        </p:spPr>
        <p:txBody>
          <a:bodyPr wrap="square" rtlCol="0">
            <a:spAutoFit/>
          </a:bodyPr>
          <a:lstStyle/>
          <a:p>
            <a:pPr algn="r"/>
            <a:r>
              <a:rPr lang="fr-FR" sz="1000" dirty="0"/>
              <a:t>Chopra V, et al. Global </a:t>
            </a:r>
            <a:r>
              <a:rPr lang="fr-FR" sz="1000" dirty="0" err="1"/>
              <a:t>Cardiol</a:t>
            </a:r>
            <a:r>
              <a:rPr lang="fr-FR" sz="1000" dirty="0"/>
              <a:t> [Internet]. 2025 Jun. 30 [</a:t>
            </a:r>
            <a:r>
              <a:rPr lang="fr-FR" sz="1000" dirty="0" err="1"/>
              <a:t>cited</a:t>
            </a:r>
            <a:r>
              <a:rPr lang="fr-FR" sz="1000" dirty="0"/>
              <a:t> 2025 Aug. 20];3(2). </a:t>
            </a:r>
            <a:r>
              <a:rPr lang="fr-FR" sz="1000" dirty="0" err="1"/>
              <a:t>Available</a:t>
            </a:r>
            <a:r>
              <a:rPr lang="fr-FR" sz="1000" dirty="0"/>
              <a:t> </a:t>
            </a:r>
            <a:r>
              <a:rPr lang="fr-FR" sz="1000" dirty="0" err="1"/>
              <a:t>from</a:t>
            </a:r>
            <a:r>
              <a:rPr lang="fr-FR" sz="1000" dirty="0"/>
              <a:t>: </a:t>
            </a:r>
            <a:r>
              <a:rPr lang="fr-FR" sz="1000" dirty="0">
                <a:hlinkClick r:id="rId4"/>
              </a:rPr>
              <a:t>https://www.globalcardiology.info/site/article/view/70</a:t>
            </a:r>
            <a:endParaRPr lang="en-US" sz="700" dirty="0">
              <a:latin typeface="Helvetica Neue" panose="02000503000000020004" pitchFamily="2" charset="0"/>
              <a:ea typeface="Helvetica Neue" panose="02000503000000020004" pitchFamily="2" charset="0"/>
              <a:cs typeface="Helvetica Neue" panose="02000503000000020004"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 name="Image" descr="Image"/>
          <p:cNvPicPr>
            <a:picLocks noChangeAspect="1"/>
          </p:cNvPicPr>
          <p:nvPr/>
        </p:nvPicPr>
        <p:blipFill>
          <a:blip r:embed="rId2"/>
          <a:srcRect t="803" b="42104"/>
          <a:stretch>
            <a:fillRect/>
          </a:stretch>
        </p:blipFill>
        <p:spPr>
          <a:xfrm>
            <a:off x="148186" y="1298541"/>
            <a:ext cx="4291280" cy="2891622"/>
          </a:xfrm>
          <a:prstGeom prst="rect">
            <a:avLst/>
          </a:prstGeom>
          <a:ln>
            <a:noFill/>
          </a:ln>
          <a:effectLst>
            <a:outerShdw blurRad="292100" dist="139700" dir="2700000" algn="tl" rotWithShape="0">
              <a:srgbClr val="333333">
                <a:alpha val="65000"/>
              </a:srgbClr>
            </a:outerShdw>
          </a:effectLst>
        </p:spPr>
      </p:pic>
      <p:pic>
        <p:nvPicPr>
          <p:cNvPr id="249" name="Image" descr="Image"/>
          <p:cNvPicPr>
            <a:picLocks noChangeAspect="1"/>
          </p:cNvPicPr>
          <p:nvPr/>
        </p:nvPicPr>
        <p:blipFill>
          <a:blip r:embed="rId2"/>
          <a:srcRect t="57630"/>
          <a:stretch>
            <a:fillRect/>
          </a:stretch>
        </p:blipFill>
        <p:spPr>
          <a:xfrm>
            <a:off x="4572000" y="1616506"/>
            <a:ext cx="4322734" cy="2161674"/>
          </a:xfrm>
          <a:prstGeom prst="rect">
            <a:avLst/>
          </a:prstGeom>
          <a:ln>
            <a:noFill/>
          </a:ln>
          <a:effectLst>
            <a:outerShdw blurRad="292100" dist="139700" dir="2700000" algn="tl" rotWithShape="0">
              <a:srgbClr val="333333">
                <a:alpha val="65000"/>
              </a:srgbClr>
            </a:outerShdw>
          </a:effectLst>
        </p:spPr>
      </p:pic>
      <p:sp>
        <p:nvSpPr>
          <p:cNvPr id="12" name="Recommendations for special conditions in HF">
            <a:extLst>
              <a:ext uri="{FF2B5EF4-FFF2-40B4-BE49-F238E27FC236}">
                <a16:creationId xmlns:a16="http://schemas.microsoft.com/office/drawing/2014/main" id="{CC12153C-8196-A144-7F21-0D29239081E9}"/>
              </a:ext>
            </a:extLst>
          </p:cNvPr>
          <p:cNvSpPr txBox="1">
            <a:spLocks noGrp="1"/>
          </p:cNvSpPr>
          <p:nvPr>
            <p:ph type="title"/>
          </p:nvPr>
        </p:nvSpPr>
        <p:spPr>
          <a:xfrm>
            <a:off x="311700" y="125894"/>
            <a:ext cx="8520600" cy="572700"/>
          </a:xfrm>
          <a:prstGeom prst="rect">
            <a:avLst/>
          </a:prstGeom>
        </p:spPr>
        <p:txBody>
          <a:bodyPr>
            <a:noAutofit/>
          </a:bodyPr>
          <a:lstStyle>
            <a:lvl1pPr defTabSz="2292038">
              <a:defRPr sz="7990" spc="-159"/>
            </a:lvl1pPr>
          </a:lstStyle>
          <a:p>
            <a:r>
              <a:rPr sz="2800" dirty="0"/>
              <a:t>Recommendations for special conditions in HF</a:t>
            </a:r>
          </a:p>
        </p:txBody>
      </p:sp>
      <p:sp>
        <p:nvSpPr>
          <p:cNvPr id="13" name="Cardiac amyloidosis">
            <a:extLst>
              <a:ext uri="{FF2B5EF4-FFF2-40B4-BE49-F238E27FC236}">
                <a16:creationId xmlns:a16="http://schemas.microsoft.com/office/drawing/2014/main" id="{A06413B4-2373-6D01-FA94-EE549FD961CE}"/>
              </a:ext>
            </a:extLst>
          </p:cNvPr>
          <p:cNvSpPr txBox="1">
            <a:spLocks/>
          </p:cNvSpPr>
          <p:nvPr/>
        </p:nvSpPr>
        <p:spPr>
          <a:xfrm>
            <a:off x="521997" y="695863"/>
            <a:ext cx="8239125" cy="350543"/>
          </a:xfrm>
          <a:prstGeom prst="rect">
            <a:avLst/>
          </a:prstGeom>
          <a:noFill/>
          <a:ln>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45719" tIns="45719" rIns="45719" bIns="45719" anchor="t" anchorCtr="0">
            <a:noAutofit/>
          </a:bodyPr>
          <a:lstStyle>
            <a:defPPr marR="0" lvl="0" algn="l" rtl="0">
              <a:lnSpc>
                <a:spcPct val="100000"/>
              </a:lnSpc>
              <a:spcBef>
                <a:spcPts val="0"/>
              </a:spcBef>
              <a:spcAft>
                <a:spcPts val="0"/>
              </a:spcAft>
            </a:defPPr>
            <a:lvl1pPr marL="0" marR="0" lvl="0" indent="0" algn="l" defTabSz="309563" rtl="0">
              <a:lnSpc>
                <a:spcPct val="100000"/>
              </a:lnSpc>
              <a:spcBef>
                <a:spcPts val="0"/>
              </a:spcBef>
              <a:spcAft>
                <a:spcPts val="0"/>
              </a:spcAft>
              <a:buClr>
                <a:srgbClr val="000000"/>
              </a:buClr>
              <a:buSzTx/>
              <a:buFont typeface="Helvetica Neue"/>
              <a:buNone/>
              <a:defRPr sz="2063" b="1" i="0" u="none" strike="noStrike" cap="none">
                <a:solidFill>
                  <a:srgbClr val="000000"/>
                </a:solidFill>
                <a:latin typeface="Helvetica Neue"/>
                <a:ea typeface="Helvetica Neue"/>
                <a:cs typeface="Helvetica Neue"/>
                <a:sym typeface="Helvetica Neue"/>
              </a:defRPr>
            </a:lvl1pPr>
            <a:lvl2pPr marL="914400" marR="0" lvl="1" indent="-317500" algn="l" rtl="0">
              <a:lnSpc>
                <a:spcPct val="115000"/>
              </a:lnSpc>
              <a:spcBef>
                <a:spcPts val="0"/>
              </a:spcBef>
              <a:spcAft>
                <a:spcPts val="0"/>
              </a:spcAft>
              <a:buClr>
                <a:srgbClr val="000000"/>
              </a:buClr>
              <a:buSzPts val="1400"/>
              <a:buFont typeface="Helvetica Neue"/>
              <a:buChar char="○"/>
              <a:defRPr sz="1400" b="0" i="0" u="none" strike="noStrike" cap="none">
                <a:solidFill>
                  <a:srgbClr val="000000"/>
                </a:solidFill>
                <a:latin typeface="Helvetica Neue"/>
                <a:ea typeface="Helvetica Neue"/>
                <a:cs typeface="Helvetica Neue"/>
                <a:sym typeface="Helvetica Neue"/>
              </a:defRPr>
            </a:lvl2pPr>
            <a:lvl3pPr marL="1371600" marR="0" lvl="2" indent="-317500" algn="l" rtl="0">
              <a:lnSpc>
                <a:spcPct val="115000"/>
              </a:lnSpc>
              <a:spcBef>
                <a:spcPts val="0"/>
              </a:spcBef>
              <a:spcAft>
                <a:spcPts val="0"/>
              </a:spcAft>
              <a:buClr>
                <a:srgbClr val="000000"/>
              </a:buClr>
              <a:buSzPts val="1400"/>
              <a:buFont typeface="Helvetica Neue"/>
              <a:buChar char="■"/>
              <a:defRPr sz="1400" b="0" i="0" u="none" strike="noStrike" cap="none">
                <a:solidFill>
                  <a:srgbClr val="000000"/>
                </a:solidFill>
                <a:latin typeface="Helvetica Neue"/>
                <a:ea typeface="Helvetica Neue"/>
                <a:cs typeface="Helvetica Neue"/>
                <a:sym typeface="Helvetica Neue"/>
              </a:defRPr>
            </a:lvl3pPr>
            <a:lvl4pPr marL="1828800" marR="0" lvl="3" indent="-317500" algn="l" rtl="0">
              <a:lnSpc>
                <a:spcPct val="115000"/>
              </a:lnSpc>
              <a:spcBef>
                <a:spcPts val="0"/>
              </a:spcBef>
              <a:spcAft>
                <a:spcPts val="0"/>
              </a:spcAft>
              <a:buClr>
                <a:srgbClr val="000000"/>
              </a:buClr>
              <a:buSzPts val="1400"/>
              <a:buFont typeface="Helvetica Neue"/>
              <a:buChar char="●"/>
              <a:defRPr sz="1400" b="0" i="0" u="none" strike="noStrike" cap="none">
                <a:solidFill>
                  <a:srgbClr val="000000"/>
                </a:solidFill>
                <a:latin typeface="Helvetica Neue"/>
                <a:ea typeface="Helvetica Neue"/>
                <a:cs typeface="Helvetica Neue"/>
                <a:sym typeface="Helvetica Neue"/>
              </a:defRPr>
            </a:lvl4pPr>
            <a:lvl5pPr marL="2286000" marR="0" lvl="4" indent="-317500" algn="l" rtl="0">
              <a:lnSpc>
                <a:spcPct val="115000"/>
              </a:lnSpc>
              <a:spcBef>
                <a:spcPts val="0"/>
              </a:spcBef>
              <a:spcAft>
                <a:spcPts val="0"/>
              </a:spcAft>
              <a:buClr>
                <a:srgbClr val="000000"/>
              </a:buClr>
              <a:buSzPts val="1400"/>
              <a:buFont typeface="Helvetica Neue"/>
              <a:buChar char="○"/>
              <a:defRPr sz="1400" b="0" i="0" u="none" strike="noStrike" cap="none">
                <a:solidFill>
                  <a:srgbClr val="000000"/>
                </a:solidFill>
                <a:latin typeface="Helvetica Neue"/>
                <a:ea typeface="Helvetica Neue"/>
                <a:cs typeface="Helvetica Neue"/>
                <a:sym typeface="Helvetica Neue"/>
              </a:defRPr>
            </a:lvl5pPr>
            <a:lvl6pPr marL="2743200" marR="0" lvl="5" indent="-317500" algn="l" rtl="0">
              <a:lnSpc>
                <a:spcPct val="115000"/>
              </a:lnSpc>
              <a:spcBef>
                <a:spcPts val="0"/>
              </a:spcBef>
              <a:spcAft>
                <a:spcPts val="0"/>
              </a:spcAft>
              <a:buClr>
                <a:srgbClr val="000000"/>
              </a:buClr>
              <a:buSzPts val="1400"/>
              <a:buFont typeface="Helvetica Neue"/>
              <a:buChar char="■"/>
              <a:defRPr sz="1400" b="0" i="0" u="none" strike="noStrike" cap="none">
                <a:solidFill>
                  <a:srgbClr val="000000"/>
                </a:solidFill>
                <a:latin typeface="Helvetica Neue"/>
                <a:ea typeface="Helvetica Neue"/>
                <a:cs typeface="Helvetica Neue"/>
                <a:sym typeface="Helvetica Neue"/>
              </a:defRPr>
            </a:lvl6pPr>
            <a:lvl7pPr marL="3200400" marR="0" lvl="6" indent="-317500" algn="l" rtl="0">
              <a:lnSpc>
                <a:spcPct val="115000"/>
              </a:lnSpc>
              <a:spcBef>
                <a:spcPts val="0"/>
              </a:spcBef>
              <a:spcAft>
                <a:spcPts val="0"/>
              </a:spcAft>
              <a:buClr>
                <a:srgbClr val="000000"/>
              </a:buClr>
              <a:buSzPts val="1400"/>
              <a:buFont typeface="Helvetica Neue"/>
              <a:buChar char="●"/>
              <a:defRPr sz="1400" b="0" i="0" u="none" strike="noStrike" cap="none">
                <a:solidFill>
                  <a:srgbClr val="000000"/>
                </a:solidFill>
                <a:latin typeface="Helvetica Neue"/>
                <a:ea typeface="Helvetica Neue"/>
                <a:cs typeface="Helvetica Neue"/>
                <a:sym typeface="Helvetica Neue"/>
              </a:defRPr>
            </a:lvl7pPr>
            <a:lvl8pPr marL="3657600" marR="0" lvl="7" indent="-317500" algn="l" rtl="0">
              <a:lnSpc>
                <a:spcPct val="115000"/>
              </a:lnSpc>
              <a:spcBef>
                <a:spcPts val="0"/>
              </a:spcBef>
              <a:spcAft>
                <a:spcPts val="0"/>
              </a:spcAft>
              <a:buClr>
                <a:srgbClr val="000000"/>
              </a:buClr>
              <a:buSzPts val="1400"/>
              <a:buFont typeface="Helvetica Neue"/>
              <a:buChar char="○"/>
              <a:defRPr sz="1400" b="0" i="0" u="none" strike="noStrike" cap="none">
                <a:solidFill>
                  <a:srgbClr val="000000"/>
                </a:solidFill>
                <a:latin typeface="Helvetica Neue"/>
                <a:ea typeface="Helvetica Neue"/>
                <a:cs typeface="Helvetica Neue"/>
                <a:sym typeface="Helvetica Neue"/>
              </a:defRPr>
            </a:lvl8pPr>
            <a:lvl9pPr marL="4114800" marR="0" lvl="8" indent="-317500" algn="l" rtl="0">
              <a:lnSpc>
                <a:spcPct val="115000"/>
              </a:lnSpc>
              <a:spcBef>
                <a:spcPts val="0"/>
              </a:spcBef>
              <a:spcAft>
                <a:spcPts val="0"/>
              </a:spcAft>
              <a:buClr>
                <a:srgbClr val="000000"/>
              </a:buClr>
              <a:buSzPts val="1400"/>
              <a:buFont typeface="Helvetica Neue"/>
              <a:buChar char="■"/>
              <a:defRPr sz="1400" b="0" i="0" u="none" strike="noStrike" cap="none">
                <a:solidFill>
                  <a:srgbClr val="000000"/>
                </a:solidFill>
                <a:latin typeface="Helvetica Neue"/>
                <a:ea typeface="Helvetica Neue"/>
                <a:cs typeface="Helvetica Neue"/>
                <a:sym typeface="Helvetica Neue"/>
              </a:defRPr>
            </a:lvl9pPr>
          </a:lstStyle>
          <a:p>
            <a:r>
              <a:rPr lang="fr-FR" sz="2000" spc="-108" dirty="0">
                <a:solidFill>
                  <a:schemeClr val="accent1">
                    <a:hueOff val="114395"/>
                    <a:lumOff val="-24975"/>
                  </a:schemeClr>
                </a:solidFill>
              </a:rPr>
              <a:t> </a:t>
            </a:r>
            <a:r>
              <a:rPr lang="fr-FR" sz="2600" spc="-108" dirty="0" err="1">
                <a:solidFill>
                  <a:schemeClr val="accent1">
                    <a:hueOff val="114395"/>
                    <a:lumOff val="-24975"/>
                  </a:schemeClr>
                </a:solidFill>
              </a:rPr>
              <a:t>Other</a:t>
            </a:r>
            <a:r>
              <a:rPr lang="fr-FR" sz="2000" spc="-108" dirty="0">
                <a:solidFill>
                  <a:schemeClr val="accent1">
                    <a:hueOff val="114395"/>
                    <a:lumOff val="-24975"/>
                  </a:schemeClr>
                </a:solidFill>
              </a:rPr>
              <a:t> </a:t>
            </a:r>
            <a:r>
              <a:rPr lang="fr-FR" sz="2600" spc="-108" dirty="0" err="1">
                <a:solidFill>
                  <a:schemeClr val="accent1">
                    <a:hueOff val="114395"/>
                    <a:lumOff val="-24975"/>
                  </a:schemeClr>
                </a:solidFill>
              </a:rPr>
              <a:t>comorbidities</a:t>
            </a:r>
            <a:r>
              <a:rPr lang="fr-FR" sz="2000" spc="-108" dirty="0">
                <a:solidFill>
                  <a:schemeClr val="accent1">
                    <a:hueOff val="114395"/>
                    <a:lumOff val="-24975"/>
                  </a:schemeClr>
                </a:solidFill>
              </a:rPr>
              <a:t> (</a:t>
            </a:r>
            <a:r>
              <a:rPr lang="fr-FR" sz="2400" spc="-108" dirty="0">
                <a:solidFill>
                  <a:schemeClr val="accent1">
                    <a:hueOff val="114395"/>
                    <a:lumOff val="-24975"/>
                  </a:schemeClr>
                </a:solidFill>
              </a:rPr>
              <a:t>I/2</a:t>
            </a:r>
            <a:r>
              <a:rPr lang="fr-FR" sz="2000" spc="-108" dirty="0">
                <a:solidFill>
                  <a:schemeClr val="accent1">
                    <a:hueOff val="114395"/>
                    <a:lumOff val="-24975"/>
                  </a:schemeClr>
                </a:solidFill>
              </a:rPr>
              <a:t>)</a:t>
            </a:r>
          </a:p>
        </p:txBody>
      </p:sp>
      <p:sp>
        <p:nvSpPr>
          <p:cNvPr id="2" name="ZoneTexte 2">
            <a:extLst>
              <a:ext uri="{FF2B5EF4-FFF2-40B4-BE49-F238E27FC236}">
                <a16:creationId xmlns:a16="http://schemas.microsoft.com/office/drawing/2014/main" id="{CF4EB18F-5CF7-7ED1-C2F2-DEFE24DFF1ED}"/>
              </a:ext>
            </a:extLst>
          </p:cNvPr>
          <p:cNvSpPr txBox="1"/>
          <p:nvPr/>
        </p:nvSpPr>
        <p:spPr>
          <a:xfrm>
            <a:off x="-1" y="4792841"/>
            <a:ext cx="8761123" cy="246221"/>
          </a:xfrm>
          <a:prstGeom prst="rect">
            <a:avLst/>
          </a:prstGeom>
          <a:noFill/>
        </p:spPr>
        <p:txBody>
          <a:bodyPr wrap="square" rtlCol="0">
            <a:spAutoFit/>
          </a:bodyPr>
          <a:lstStyle/>
          <a:p>
            <a:pPr algn="r"/>
            <a:r>
              <a:rPr lang="fr-FR" sz="1000" dirty="0"/>
              <a:t>Chopra V, et al. Global </a:t>
            </a:r>
            <a:r>
              <a:rPr lang="fr-FR" sz="1000" dirty="0" err="1"/>
              <a:t>Cardiol</a:t>
            </a:r>
            <a:r>
              <a:rPr lang="fr-FR" sz="1000" dirty="0"/>
              <a:t> [Internet]. 2025 Jun. 30 [</a:t>
            </a:r>
            <a:r>
              <a:rPr lang="fr-FR" sz="1000" dirty="0" err="1"/>
              <a:t>cited</a:t>
            </a:r>
            <a:r>
              <a:rPr lang="fr-FR" sz="1000" dirty="0"/>
              <a:t> 2025 Aug. 20];3(2). </a:t>
            </a:r>
            <a:r>
              <a:rPr lang="fr-FR" sz="1000" dirty="0" err="1"/>
              <a:t>Available</a:t>
            </a:r>
            <a:r>
              <a:rPr lang="fr-FR" sz="1000" dirty="0"/>
              <a:t> </a:t>
            </a:r>
            <a:r>
              <a:rPr lang="fr-FR" sz="1000" dirty="0" err="1"/>
              <a:t>from</a:t>
            </a:r>
            <a:r>
              <a:rPr lang="fr-FR" sz="1000" dirty="0"/>
              <a:t>: </a:t>
            </a:r>
            <a:r>
              <a:rPr lang="fr-FR" sz="1000" dirty="0">
                <a:hlinkClick r:id="rId3"/>
              </a:rPr>
              <a:t>https://www.globalcardiology.info/site/article/view/70</a:t>
            </a:r>
            <a:endParaRPr lang="en-US" sz="700" dirty="0">
              <a:latin typeface="Helvetica Neue" panose="02000503000000020004" pitchFamily="2" charset="0"/>
              <a:ea typeface="Helvetica Neue" panose="02000503000000020004" pitchFamily="2" charset="0"/>
              <a:cs typeface="Helvetica Neue" panose="02000503000000020004"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 name="Image" descr="Image"/>
          <p:cNvPicPr>
            <a:picLocks noChangeAspect="1"/>
          </p:cNvPicPr>
          <p:nvPr/>
        </p:nvPicPr>
        <p:blipFill>
          <a:blip r:embed="rId2"/>
          <a:srcRect t="1467"/>
          <a:stretch>
            <a:fillRect/>
          </a:stretch>
        </p:blipFill>
        <p:spPr>
          <a:xfrm>
            <a:off x="1576860" y="1213557"/>
            <a:ext cx="6371386" cy="3429635"/>
          </a:xfrm>
          <a:prstGeom prst="rect">
            <a:avLst/>
          </a:prstGeom>
          <a:ln>
            <a:noFill/>
          </a:ln>
          <a:effectLst>
            <a:outerShdw blurRad="292100" dist="139700" dir="2700000" algn="tl" rotWithShape="0">
              <a:srgbClr val="333333">
                <a:alpha val="65000"/>
              </a:srgbClr>
            </a:outerShdw>
          </a:effectLst>
        </p:spPr>
      </p:pic>
      <p:sp>
        <p:nvSpPr>
          <p:cNvPr id="8" name="Recommendations for special conditions in HF">
            <a:extLst>
              <a:ext uri="{FF2B5EF4-FFF2-40B4-BE49-F238E27FC236}">
                <a16:creationId xmlns:a16="http://schemas.microsoft.com/office/drawing/2014/main" id="{07A8F57C-701C-B96A-BA8E-2519AA2728EC}"/>
              </a:ext>
            </a:extLst>
          </p:cNvPr>
          <p:cNvSpPr txBox="1">
            <a:spLocks noGrp="1"/>
          </p:cNvSpPr>
          <p:nvPr>
            <p:ph type="title"/>
          </p:nvPr>
        </p:nvSpPr>
        <p:spPr>
          <a:xfrm>
            <a:off x="311700" y="125894"/>
            <a:ext cx="8520600" cy="572700"/>
          </a:xfrm>
          <a:prstGeom prst="rect">
            <a:avLst/>
          </a:prstGeom>
        </p:spPr>
        <p:txBody>
          <a:bodyPr>
            <a:noAutofit/>
          </a:bodyPr>
          <a:lstStyle>
            <a:lvl1pPr defTabSz="2292038">
              <a:defRPr sz="7990" spc="-159"/>
            </a:lvl1pPr>
          </a:lstStyle>
          <a:p>
            <a:r>
              <a:rPr sz="2800" dirty="0"/>
              <a:t>Recommendations for special conditions in HF</a:t>
            </a:r>
          </a:p>
        </p:txBody>
      </p:sp>
      <p:sp>
        <p:nvSpPr>
          <p:cNvPr id="2" name="ZoneTexte 2">
            <a:extLst>
              <a:ext uri="{FF2B5EF4-FFF2-40B4-BE49-F238E27FC236}">
                <a16:creationId xmlns:a16="http://schemas.microsoft.com/office/drawing/2014/main" id="{97730A8C-44A8-D1D0-D046-6801A79866F6}"/>
              </a:ext>
            </a:extLst>
          </p:cNvPr>
          <p:cNvSpPr txBox="1"/>
          <p:nvPr/>
        </p:nvSpPr>
        <p:spPr>
          <a:xfrm>
            <a:off x="-1" y="4792841"/>
            <a:ext cx="8761123" cy="246221"/>
          </a:xfrm>
          <a:prstGeom prst="rect">
            <a:avLst/>
          </a:prstGeom>
          <a:noFill/>
        </p:spPr>
        <p:txBody>
          <a:bodyPr wrap="square" rtlCol="0">
            <a:spAutoFit/>
          </a:bodyPr>
          <a:lstStyle/>
          <a:p>
            <a:pPr algn="r"/>
            <a:r>
              <a:rPr lang="fr-FR" sz="1000" dirty="0"/>
              <a:t>Chopra V, et al. Global </a:t>
            </a:r>
            <a:r>
              <a:rPr lang="fr-FR" sz="1000" dirty="0" err="1"/>
              <a:t>Cardiol</a:t>
            </a:r>
            <a:r>
              <a:rPr lang="fr-FR" sz="1000" dirty="0"/>
              <a:t> [Internet]. 2025 Jun. 30 [</a:t>
            </a:r>
            <a:r>
              <a:rPr lang="fr-FR" sz="1000" dirty="0" err="1"/>
              <a:t>cited</a:t>
            </a:r>
            <a:r>
              <a:rPr lang="fr-FR" sz="1000" dirty="0"/>
              <a:t> 2025 Aug. 20];3(2). </a:t>
            </a:r>
            <a:r>
              <a:rPr lang="fr-FR" sz="1000" dirty="0" err="1"/>
              <a:t>Available</a:t>
            </a:r>
            <a:r>
              <a:rPr lang="fr-FR" sz="1000" dirty="0"/>
              <a:t> </a:t>
            </a:r>
            <a:r>
              <a:rPr lang="fr-FR" sz="1000" dirty="0" err="1"/>
              <a:t>from</a:t>
            </a:r>
            <a:r>
              <a:rPr lang="fr-FR" sz="1000" dirty="0"/>
              <a:t>: </a:t>
            </a:r>
            <a:r>
              <a:rPr lang="fr-FR" sz="1000" dirty="0">
                <a:hlinkClick r:id="rId3"/>
              </a:rPr>
              <a:t>https://www.globalcardiology.info/site/article/view/70</a:t>
            </a:r>
            <a:endParaRPr lang="en-US" sz="7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 name="Cardiac amyloidosis">
            <a:extLst>
              <a:ext uri="{FF2B5EF4-FFF2-40B4-BE49-F238E27FC236}">
                <a16:creationId xmlns:a16="http://schemas.microsoft.com/office/drawing/2014/main" id="{156F30B0-7404-331A-9705-A7ACD43F0E87}"/>
              </a:ext>
            </a:extLst>
          </p:cNvPr>
          <p:cNvSpPr txBox="1">
            <a:spLocks/>
          </p:cNvSpPr>
          <p:nvPr/>
        </p:nvSpPr>
        <p:spPr>
          <a:xfrm>
            <a:off x="521997" y="695863"/>
            <a:ext cx="8239125" cy="350543"/>
          </a:xfrm>
          <a:prstGeom prst="rect">
            <a:avLst/>
          </a:prstGeom>
          <a:noFill/>
          <a:ln>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45719" tIns="45719" rIns="45719" bIns="45719" anchor="t" anchorCtr="0">
            <a:noAutofit/>
          </a:bodyPr>
          <a:lstStyle>
            <a:defPPr marR="0" lvl="0" algn="l" rtl="0">
              <a:lnSpc>
                <a:spcPct val="100000"/>
              </a:lnSpc>
              <a:spcBef>
                <a:spcPts val="0"/>
              </a:spcBef>
              <a:spcAft>
                <a:spcPts val="0"/>
              </a:spcAft>
            </a:defPPr>
            <a:lvl1pPr marL="0" marR="0" lvl="0" indent="0" algn="l" defTabSz="309563" rtl="0">
              <a:lnSpc>
                <a:spcPct val="100000"/>
              </a:lnSpc>
              <a:spcBef>
                <a:spcPts val="0"/>
              </a:spcBef>
              <a:spcAft>
                <a:spcPts val="0"/>
              </a:spcAft>
              <a:buClr>
                <a:srgbClr val="000000"/>
              </a:buClr>
              <a:buSzTx/>
              <a:buFont typeface="Helvetica Neue"/>
              <a:buNone/>
              <a:defRPr sz="2063" b="1" i="0" u="none" strike="noStrike" cap="none">
                <a:solidFill>
                  <a:srgbClr val="000000"/>
                </a:solidFill>
                <a:latin typeface="Helvetica Neue"/>
                <a:ea typeface="Helvetica Neue"/>
                <a:cs typeface="Helvetica Neue"/>
                <a:sym typeface="Helvetica Neue"/>
              </a:defRPr>
            </a:lvl1pPr>
            <a:lvl2pPr marL="914400" marR="0" lvl="1" indent="-317500" algn="l" rtl="0">
              <a:lnSpc>
                <a:spcPct val="115000"/>
              </a:lnSpc>
              <a:spcBef>
                <a:spcPts val="0"/>
              </a:spcBef>
              <a:spcAft>
                <a:spcPts val="0"/>
              </a:spcAft>
              <a:buClr>
                <a:srgbClr val="000000"/>
              </a:buClr>
              <a:buSzPts val="1400"/>
              <a:buFont typeface="Helvetica Neue"/>
              <a:buChar char="○"/>
              <a:defRPr sz="1400" b="0" i="0" u="none" strike="noStrike" cap="none">
                <a:solidFill>
                  <a:srgbClr val="000000"/>
                </a:solidFill>
                <a:latin typeface="Helvetica Neue"/>
                <a:ea typeface="Helvetica Neue"/>
                <a:cs typeface="Helvetica Neue"/>
                <a:sym typeface="Helvetica Neue"/>
              </a:defRPr>
            </a:lvl2pPr>
            <a:lvl3pPr marL="1371600" marR="0" lvl="2" indent="-317500" algn="l" rtl="0">
              <a:lnSpc>
                <a:spcPct val="115000"/>
              </a:lnSpc>
              <a:spcBef>
                <a:spcPts val="0"/>
              </a:spcBef>
              <a:spcAft>
                <a:spcPts val="0"/>
              </a:spcAft>
              <a:buClr>
                <a:srgbClr val="000000"/>
              </a:buClr>
              <a:buSzPts val="1400"/>
              <a:buFont typeface="Helvetica Neue"/>
              <a:buChar char="■"/>
              <a:defRPr sz="1400" b="0" i="0" u="none" strike="noStrike" cap="none">
                <a:solidFill>
                  <a:srgbClr val="000000"/>
                </a:solidFill>
                <a:latin typeface="Helvetica Neue"/>
                <a:ea typeface="Helvetica Neue"/>
                <a:cs typeface="Helvetica Neue"/>
                <a:sym typeface="Helvetica Neue"/>
              </a:defRPr>
            </a:lvl3pPr>
            <a:lvl4pPr marL="1828800" marR="0" lvl="3" indent="-317500" algn="l" rtl="0">
              <a:lnSpc>
                <a:spcPct val="115000"/>
              </a:lnSpc>
              <a:spcBef>
                <a:spcPts val="0"/>
              </a:spcBef>
              <a:spcAft>
                <a:spcPts val="0"/>
              </a:spcAft>
              <a:buClr>
                <a:srgbClr val="000000"/>
              </a:buClr>
              <a:buSzPts val="1400"/>
              <a:buFont typeface="Helvetica Neue"/>
              <a:buChar char="●"/>
              <a:defRPr sz="1400" b="0" i="0" u="none" strike="noStrike" cap="none">
                <a:solidFill>
                  <a:srgbClr val="000000"/>
                </a:solidFill>
                <a:latin typeface="Helvetica Neue"/>
                <a:ea typeface="Helvetica Neue"/>
                <a:cs typeface="Helvetica Neue"/>
                <a:sym typeface="Helvetica Neue"/>
              </a:defRPr>
            </a:lvl4pPr>
            <a:lvl5pPr marL="2286000" marR="0" lvl="4" indent="-317500" algn="l" rtl="0">
              <a:lnSpc>
                <a:spcPct val="115000"/>
              </a:lnSpc>
              <a:spcBef>
                <a:spcPts val="0"/>
              </a:spcBef>
              <a:spcAft>
                <a:spcPts val="0"/>
              </a:spcAft>
              <a:buClr>
                <a:srgbClr val="000000"/>
              </a:buClr>
              <a:buSzPts val="1400"/>
              <a:buFont typeface="Helvetica Neue"/>
              <a:buChar char="○"/>
              <a:defRPr sz="1400" b="0" i="0" u="none" strike="noStrike" cap="none">
                <a:solidFill>
                  <a:srgbClr val="000000"/>
                </a:solidFill>
                <a:latin typeface="Helvetica Neue"/>
                <a:ea typeface="Helvetica Neue"/>
                <a:cs typeface="Helvetica Neue"/>
                <a:sym typeface="Helvetica Neue"/>
              </a:defRPr>
            </a:lvl5pPr>
            <a:lvl6pPr marL="2743200" marR="0" lvl="5" indent="-317500" algn="l" rtl="0">
              <a:lnSpc>
                <a:spcPct val="115000"/>
              </a:lnSpc>
              <a:spcBef>
                <a:spcPts val="0"/>
              </a:spcBef>
              <a:spcAft>
                <a:spcPts val="0"/>
              </a:spcAft>
              <a:buClr>
                <a:srgbClr val="000000"/>
              </a:buClr>
              <a:buSzPts val="1400"/>
              <a:buFont typeface="Helvetica Neue"/>
              <a:buChar char="■"/>
              <a:defRPr sz="1400" b="0" i="0" u="none" strike="noStrike" cap="none">
                <a:solidFill>
                  <a:srgbClr val="000000"/>
                </a:solidFill>
                <a:latin typeface="Helvetica Neue"/>
                <a:ea typeface="Helvetica Neue"/>
                <a:cs typeface="Helvetica Neue"/>
                <a:sym typeface="Helvetica Neue"/>
              </a:defRPr>
            </a:lvl6pPr>
            <a:lvl7pPr marL="3200400" marR="0" lvl="6" indent="-317500" algn="l" rtl="0">
              <a:lnSpc>
                <a:spcPct val="115000"/>
              </a:lnSpc>
              <a:spcBef>
                <a:spcPts val="0"/>
              </a:spcBef>
              <a:spcAft>
                <a:spcPts val="0"/>
              </a:spcAft>
              <a:buClr>
                <a:srgbClr val="000000"/>
              </a:buClr>
              <a:buSzPts val="1400"/>
              <a:buFont typeface="Helvetica Neue"/>
              <a:buChar char="●"/>
              <a:defRPr sz="1400" b="0" i="0" u="none" strike="noStrike" cap="none">
                <a:solidFill>
                  <a:srgbClr val="000000"/>
                </a:solidFill>
                <a:latin typeface="Helvetica Neue"/>
                <a:ea typeface="Helvetica Neue"/>
                <a:cs typeface="Helvetica Neue"/>
                <a:sym typeface="Helvetica Neue"/>
              </a:defRPr>
            </a:lvl7pPr>
            <a:lvl8pPr marL="3657600" marR="0" lvl="7" indent="-317500" algn="l" rtl="0">
              <a:lnSpc>
                <a:spcPct val="115000"/>
              </a:lnSpc>
              <a:spcBef>
                <a:spcPts val="0"/>
              </a:spcBef>
              <a:spcAft>
                <a:spcPts val="0"/>
              </a:spcAft>
              <a:buClr>
                <a:srgbClr val="000000"/>
              </a:buClr>
              <a:buSzPts val="1400"/>
              <a:buFont typeface="Helvetica Neue"/>
              <a:buChar char="○"/>
              <a:defRPr sz="1400" b="0" i="0" u="none" strike="noStrike" cap="none">
                <a:solidFill>
                  <a:srgbClr val="000000"/>
                </a:solidFill>
                <a:latin typeface="Helvetica Neue"/>
                <a:ea typeface="Helvetica Neue"/>
                <a:cs typeface="Helvetica Neue"/>
                <a:sym typeface="Helvetica Neue"/>
              </a:defRPr>
            </a:lvl8pPr>
            <a:lvl9pPr marL="4114800" marR="0" lvl="8" indent="-317500" algn="l" rtl="0">
              <a:lnSpc>
                <a:spcPct val="115000"/>
              </a:lnSpc>
              <a:spcBef>
                <a:spcPts val="0"/>
              </a:spcBef>
              <a:spcAft>
                <a:spcPts val="0"/>
              </a:spcAft>
              <a:buClr>
                <a:srgbClr val="000000"/>
              </a:buClr>
              <a:buSzPts val="1400"/>
              <a:buFont typeface="Helvetica Neue"/>
              <a:buChar char="■"/>
              <a:defRPr sz="1400" b="0" i="0" u="none" strike="noStrike" cap="none">
                <a:solidFill>
                  <a:srgbClr val="000000"/>
                </a:solidFill>
                <a:latin typeface="Helvetica Neue"/>
                <a:ea typeface="Helvetica Neue"/>
                <a:cs typeface="Helvetica Neue"/>
                <a:sym typeface="Helvetica Neue"/>
              </a:defRPr>
            </a:lvl9pPr>
          </a:lstStyle>
          <a:p>
            <a:r>
              <a:rPr lang="fr-FR" sz="2000" spc="-108" dirty="0">
                <a:solidFill>
                  <a:schemeClr val="accent1">
                    <a:hueOff val="114395"/>
                    <a:lumOff val="-24975"/>
                  </a:schemeClr>
                </a:solidFill>
              </a:rPr>
              <a:t> </a:t>
            </a:r>
            <a:r>
              <a:rPr lang="fr-FR" sz="2600" spc="-108" dirty="0" err="1">
                <a:solidFill>
                  <a:schemeClr val="accent1">
                    <a:hueOff val="114395"/>
                    <a:lumOff val="-24975"/>
                  </a:schemeClr>
                </a:solidFill>
              </a:rPr>
              <a:t>Other</a:t>
            </a:r>
            <a:r>
              <a:rPr lang="fr-FR" sz="2000" spc="-108" dirty="0">
                <a:solidFill>
                  <a:schemeClr val="accent1">
                    <a:hueOff val="114395"/>
                    <a:lumOff val="-24975"/>
                  </a:schemeClr>
                </a:solidFill>
              </a:rPr>
              <a:t> </a:t>
            </a:r>
            <a:r>
              <a:rPr lang="fr-FR" sz="2600" spc="-108" dirty="0" err="1">
                <a:solidFill>
                  <a:schemeClr val="accent1">
                    <a:hueOff val="114395"/>
                    <a:lumOff val="-24975"/>
                  </a:schemeClr>
                </a:solidFill>
              </a:rPr>
              <a:t>comorbidities</a:t>
            </a:r>
            <a:r>
              <a:rPr lang="fr-FR" sz="2000" spc="-108" dirty="0">
                <a:solidFill>
                  <a:schemeClr val="accent1">
                    <a:hueOff val="114395"/>
                    <a:lumOff val="-24975"/>
                  </a:schemeClr>
                </a:solidFill>
              </a:rPr>
              <a:t> (</a:t>
            </a:r>
            <a:r>
              <a:rPr lang="fr-FR" sz="2400" spc="-108" dirty="0">
                <a:solidFill>
                  <a:schemeClr val="accent1">
                    <a:hueOff val="114395"/>
                    <a:lumOff val="-24975"/>
                  </a:schemeClr>
                </a:solidFill>
              </a:rPr>
              <a:t>2/2</a:t>
            </a:r>
            <a:r>
              <a:rPr lang="fr-FR" sz="2000" spc="-108" dirty="0">
                <a:solidFill>
                  <a:schemeClr val="accent1">
                    <a:hueOff val="114395"/>
                    <a:lumOff val="-24975"/>
                  </a:schemeClr>
                </a:solidFill>
              </a:rPr>
              <a:t>)</a:t>
            </a: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 name="Image" descr="Image"/>
          <p:cNvPicPr>
            <a:picLocks noChangeAspect="1"/>
          </p:cNvPicPr>
          <p:nvPr/>
        </p:nvPicPr>
        <p:blipFill>
          <a:blip r:embed="rId2"/>
          <a:srcRect l="2007"/>
          <a:stretch>
            <a:fillRect/>
          </a:stretch>
        </p:blipFill>
        <p:spPr>
          <a:xfrm>
            <a:off x="1109132" y="1310707"/>
            <a:ext cx="7070537" cy="2899832"/>
          </a:xfrm>
          <a:prstGeom prst="rect">
            <a:avLst/>
          </a:prstGeom>
          <a:ln>
            <a:noFill/>
          </a:ln>
          <a:effectLst>
            <a:outerShdw blurRad="292100" dist="139700" dir="2700000" algn="tl" rotWithShape="0">
              <a:srgbClr val="333333">
                <a:alpha val="65000"/>
              </a:srgbClr>
            </a:outerShdw>
          </a:effectLst>
        </p:spPr>
      </p:pic>
      <p:sp>
        <p:nvSpPr>
          <p:cNvPr id="6" name="Recommendations for special conditions in HF">
            <a:extLst>
              <a:ext uri="{FF2B5EF4-FFF2-40B4-BE49-F238E27FC236}">
                <a16:creationId xmlns:a16="http://schemas.microsoft.com/office/drawing/2014/main" id="{242DEC4F-30BB-6B48-0C1E-793084F5D02B}"/>
              </a:ext>
            </a:extLst>
          </p:cNvPr>
          <p:cNvSpPr txBox="1">
            <a:spLocks noGrp="1"/>
          </p:cNvSpPr>
          <p:nvPr>
            <p:ph type="title"/>
          </p:nvPr>
        </p:nvSpPr>
        <p:spPr>
          <a:xfrm>
            <a:off x="311700" y="125894"/>
            <a:ext cx="8520600" cy="572700"/>
          </a:xfrm>
          <a:prstGeom prst="rect">
            <a:avLst/>
          </a:prstGeom>
        </p:spPr>
        <p:txBody>
          <a:bodyPr>
            <a:noAutofit/>
          </a:bodyPr>
          <a:lstStyle>
            <a:lvl1pPr defTabSz="2292038">
              <a:defRPr sz="7990" spc="-159"/>
            </a:lvl1pPr>
          </a:lstStyle>
          <a:p>
            <a:r>
              <a:rPr sz="2800" dirty="0"/>
              <a:t>Recommendations for special conditions in HF</a:t>
            </a:r>
          </a:p>
        </p:txBody>
      </p:sp>
      <p:sp>
        <p:nvSpPr>
          <p:cNvPr id="7" name="Cardiac amyloidosis">
            <a:extLst>
              <a:ext uri="{FF2B5EF4-FFF2-40B4-BE49-F238E27FC236}">
                <a16:creationId xmlns:a16="http://schemas.microsoft.com/office/drawing/2014/main" id="{26E99C96-47A2-10CF-2BA9-1B97F0D83CBD}"/>
              </a:ext>
            </a:extLst>
          </p:cNvPr>
          <p:cNvSpPr txBox="1">
            <a:spLocks/>
          </p:cNvSpPr>
          <p:nvPr/>
        </p:nvSpPr>
        <p:spPr>
          <a:xfrm>
            <a:off x="311700" y="623276"/>
            <a:ext cx="8239125" cy="350543"/>
          </a:xfrm>
          <a:prstGeom prst="rect">
            <a:avLst/>
          </a:prstGeom>
          <a:noFill/>
          <a:ln>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45719" tIns="45719" rIns="45719" bIns="45719" anchor="t" anchorCtr="0">
            <a:noAutofit/>
          </a:bodyPr>
          <a:lstStyle>
            <a:defPPr marR="0" lvl="0" algn="l" rtl="0">
              <a:lnSpc>
                <a:spcPct val="100000"/>
              </a:lnSpc>
              <a:spcBef>
                <a:spcPts val="0"/>
              </a:spcBef>
              <a:spcAft>
                <a:spcPts val="0"/>
              </a:spcAft>
            </a:defPPr>
            <a:lvl1pPr marL="0" marR="0" lvl="0" indent="0" algn="l" defTabSz="309563" rtl="0">
              <a:lnSpc>
                <a:spcPct val="100000"/>
              </a:lnSpc>
              <a:spcBef>
                <a:spcPts val="0"/>
              </a:spcBef>
              <a:spcAft>
                <a:spcPts val="0"/>
              </a:spcAft>
              <a:buClr>
                <a:srgbClr val="000000"/>
              </a:buClr>
              <a:buSzTx/>
              <a:buFont typeface="Helvetica Neue"/>
              <a:buNone/>
              <a:defRPr sz="2063" b="1" i="0" u="none" strike="noStrike" cap="none">
                <a:solidFill>
                  <a:srgbClr val="000000"/>
                </a:solidFill>
                <a:latin typeface="Helvetica Neue"/>
                <a:ea typeface="Helvetica Neue"/>
                <a:cs typeface="Helvetica Neue"/>
                <a:sym typeface="Helvetica Neue"/>
              </a:defRPr>
            </a:lvl1pPr>
            <a:lvl2pPr marL="914400" marR="0" lvl="1" indent="-317500" algn="l" rtl="0">
              <a:lnSpc>
                <a:spcPct val="115000"/>
              </a:lnSpc>
              <a:spcBef>
                <a:spcPts val="0"/>
              </a:spcBef>
              <a:spcAft>
                <a:spcPts val="0"/>
              </a:spcAft>
              <a:buClr>
                <a:srgbClr val="000000"/>
              </a:buClr>
              <a:buSzPts val="1400"/>
              <a:buFont typeface="Helvetica Neue"/>
              <a:buChar char="○"/>
              <a:defRPr sz="1400" b="0" i="0" u="none" strike="noStrike" cap="none">
                <a:solidFill>
                  <a:srgbClr val="000000"/>
                </a:solidFill>
                <a:latin typeface="Helvetica Neue"/>
                <a:ea typeface="Helvetica Neue"/>
                <a:cs typeface="Helvetica Neue"/>
                <a:sym typeface="Helvetica Neue"/>
              </a:defRPr>
            </a:lvl2pPr>
            <a:lvl3pPr marL="1371600" marR="0" lvl="2" indent="-317500" algn="l" rtl="0">
              <a:lnSpc>
                <a:spcPct val="115000"/>
              </a:lnSpc>
              <a:spcBef>
                <a:spcPts val="0"/>
              </a:spcBef>
              <a:spcAft>
                <a:spcPts val="0"/>
              </a:spcAft>
              <a:buClr>
                <a:srgbClr val="000000"/>
              </a:buClr>
              <a:buSzPts val="1400"/>
              <a:buFont typeface="Helvetica Neue"/>
              <a:buChar char="■"/>
              <a:defRPr sz="1400" b="0" i="0" u="none" strike="noStrike" cap="none">
                <a:solidFill>
                  <a:srgbClr val="000000"/>
                </a:solidFill>
                <a:latin typeface="Helvetica Neue"/>
                <a:ea typeface="Helvetica Neue"/>
                <a:cs typeface="Helvetica Neue"/>
                <a:sym typeface="Helvetica Neue"/>
              </a:defRPr>
            </a:lvl3pPr>
            <a:lvl4pPr marL="1828800" marR="0" lvl="3" indent="-317500" algn="l" rtl="0">
              <a:lnSpc>
                <a:spcPct val="115000"/>
              </a:lnSpc>
              <a:spcBef>
                <a:spcPts val="0"/>
              </a:spcBef>
              <a:spcAft>
                <a:spcPts val="0"/>
              </a:spcAft>
              <a:buClr>
                <a:srgbClr val="000000"/>
              </a:buClr>
              <a:buSzPts val="1400"/>
              <a:buFont typeface="Helvetica Neue"/>
              <a:buChar char="●"/>
              <a:defRPr sz="1400" b="0" i="0" u="none" strike="noStrike" cap="none">
                <a:solidFill>
                  <a:srgbClr val="000000"/>
                </a:solidFill>
                <a:latin typeface="Helvetica Neue"/>
                <a:ea typeface="Helvetica Neue"/>
                <a:cs typeface="Helvetica Neue"/>
                <a:sym typeface="Helvetica Neue"/>
              </a:defRPr>
            </a:lvl4pPr>
            <a:lvl5pPr marL="2286000" marR="0" lvl="4" indent="-317500" algn="l" rtl="0">
              <a:lnSpc>
                <a:spcPct val="115000"/>
              </a:lnSpc>
              <a:spcBef>
                <a:spcPts val="0"/>
              </a:spcBef>
              <a:spcAft>
                <a:spcPts val="0"/>
              </a:spcAft>
              <a:buClr>
                <a:srgbClr val="000000"/>
              </a:buClr>
              <a:buSzPts val="1400"/>
              <a:buFont typeface="Helvetica Neue"/>
              <a:buChar char="○"/>
              <a:defRPr sz="1400" b="0" i="0" u="none" strike="noStrike" cap="none">
                <a:solidFill>
                  <a:srgbClr val="000000"/>
                </a:solidFill>
                <a:latin typeface="Helvetica Neue"/>
                <a:ea typeface="Helvetica Neue"/>
                <a:cs typeface="Helvetica Neue"/>
                <a:sym typeface="Helvetica Neue"/>
              </a:defRPr>
            </a:lvl5pPr>
            <a:lvl6pPr marL="2743200" marR="0" lvl="5" indent="-317500" algn="l" rtl="0">
              <a:lnSpc>
                <a:spcPct val="115000"/>
              </a:lnSpc>
              <a:spcBef>
                <a:spcPts val="0"/>
              </a:spcBef>
              <a:spcAft>
                <a:spcPts val="0"/>
              </a:spcAft>
              <a:buClr>
                <a:srgbClr val="000000"/>
              </a:buClr>
              <a:buSzPts val="1400"/>
              <a:buFont typeface="Helvetica Neue"/>
              <a:buChar char="■"/>
              <a:defRPr sz="1400" b="0" i="0" u="none" strike="noStrike" cap="none">
                <a:solidFill>
                  <a:srgbClr val="000000"/>
                </a:solidFill>
                <a:latin typeface="Helvetica Neue"/>
                <a:ea typeface="Helvetica Neue"/>
                <a:cs typeface="Helvetica Neue"/>
                <a:sym typeface="Helvetica Neue"/>
              </a:defRPr>
            </a:lvl6pPr>
            <a:lvl7pPr marL="3200400" marR="0" lvl="6" indent="-317500" algn="l" rtl="0">
              <a:lnSpc>
                <a:spcPct val="115000"/>
              </a:lnSpc>
              <a:spcBef>
                <a:spcPts val="0"/>
              </a:spcBef>
              <a:spcAft>
                <a:spcPts val="0"/>
              </a:spcAft>
              <a:buClr>
                <a:srgbClr val="000000"/>
              </a:buClr>
              <a:buSzPts val="1400"/>
              <a:buFont typeface="Helvetica Neue"/>
              <a:buChar char="●"/>
              <a:defRPr sz="1400" b="0" i="0" u="none" strike="noStrike" cap="none">
                <a:solidFill>
                  <a:srgbClr val="000000"/>
                </a:solidFill>
                <a:latin typeface="Helvetica Neue"/>
                <a:ea typeface="Helvetica Neue"/>
                <a:cs typeface="Helvetica Neue"/>
                <a:sym typeface="Helvetica Neue"/>
              </a:defRPr>
            </a:lvl7pPr>
            <a:lvl8pPr marL="3657600" marR="0" lvl="7" indent="-317500" algn="l" rtl="0">
              <a:lnSpc>
                <a:spcPct val="115000"/>
              </a:lnSpc>
              <a:spcBef>
                <a:spcPts val="0"/>
              </a:spcBef>
              <a:spcAft>
                <a:spcPts val="0"/>
              </a:spcAft>
              <a:buClr>
                <a:srgbClr val="000000"/>
              </a:buClr>
              <a:buSzPts val="1400"/>
              <a:buFont typeface="Helvetica Neue"/>
              <a:buChar char="○"/>
              <a:defRPr sz="1400" b="0" i="0" u="none" strike="noStrike" cap="none">
                <a:solidFill>
                  <a:srgbClr val="000000"/>
                </a:solidFill>
                <a:latin typeface="Helvetica Neue"/>
                <a:ea typeface="Helvetica Neue"/>
                <a:cs typeface="Helvetica Neue"/>
                <a:sym typeface="Helvetica Neue"/>
              </a:defRPr>
            </a:lvl8pPr>
            <a:lvl9pPr marL="4114800" marR="0" lvl="8" indent="-317500" algn="l" rtl="0">
              <a:lnSpc>
                <a:spcPct val="115000"/>
              </a:lnSpc>
              <a:spcBef>
                <a:spcPts val="0"/>
              </a:spcBef>
              <a:spcAft>
                <a:spcPts val="0"/>
              </a:spcAft>
              <a:buClr>
                <a:srgbClr val="000000"/>
              </a:buClr>
              <a:buSzPts val="1400"/>
              <a:buFont typeface="Helvetica Neue"/>
              <a:buChar char="■"/>
              <a:defRPr sz="1400" b="0" i="0" u="none" strike="noStrike" cap="none">
                <a:solidFill>
                  <a:srgbClr val="000000"/>
                </a:solidFill>
                <a:latin typeface="Helvetica Neue"/>
                <a:ea typeface="Helvetica Neue"/>
                <a:cs typeface="Helvetica Neue"/>
                <a:sym typeface="Helvetica Neue"/>
              </a:defRPr>
            </a:lvl9pPr>
          </a:lstStyle>
          <a:p>
            <a:r>
              <a:rPr lang="fr-FR" sz="2800" spc="-108" dirty="0">
                <a:solidFill>
                  <a:schemeClr val="accent1">
                    <a:hueOff val="114395"/>
                    <a:lumOff val="-24975"/>
                  </a:schemeClr>
                </a:solidFill>
              </a:rPr>
              <a:t> Cardio-</a:t>
            </a:r>
            <a:r>
              <a:rPr lang="fr-FR" sz="2800" spc="-108" dirty="0" err="1">
                <a:solidFill>
                  <a:schemeClr val="accent1">
                    <a:hueOff val="114395"/>
                    <a:lumOff val="-24975"/>
                  </a:schemeClr>
                </a:solidFill>
              </a:rPr>
              <a:t>oncology</a:t>
            </a:r>
            <a:endParaRPr lang="fr-FR" sz="2800" spc="-108" dirty="0">
              <a:solidFill>
                <a:schemeClr val="accent1">
                  <a:hueOff val="114395"/>
                  <a:lumOff val="-24975"/>
                </a:schemeClr>
              </a:solidFill>
            </a:endParaRPr>
          </a:p>
        </p:txBody>
      </p:sp>
      <p:sp>
        <p:nvSpPr>
          <p:cNvPr id="2" name="ZoneTexte 2">
            <a:extLst>
              <a:ext uri="{FF2B5EF4-FFF2-40B4-BE49-F238E27FC236}">
                <a16:creationId xmlns:a16="http://schemas.microsoft.com/office/drawing/2014/main" id="{1EB304F3-20BD-632B-4579-805BD6206436}"/>
              </a:ext>
            </a:extLst>
          </p:cNvPr>
          <p:cNvSpPr txBox="1"/>
          <p:nvPr/>
        </p:nvSpPr>
        <p:spPr>
          <a:xfrm>
            <a:off x="-1" y="4792841"/>
            <a:ext cx="8761123" cy="246221"/>
          </a:xfrm>
          <a:prstGeom prst="rect">
            <a:avLst/>
          </a:prstGeom>
          <a:noFill/>
        </p:spPr>
        <p:txBody>
          <a:bodyPr wrap="square" rtlCol="0">
            <a:spAutoFit/>
          </a:bodyPr>
          <a:lstStyle/>
          <a:p>
            <a:pPr algn="r"/>
            <a:r>
              <a:rPr lang="fr-FR" sz="1000" dirty="0"/>
              <a:t>Chopra V, et al. Global </a:t>
            </a:r>
            <a:r>
              <a:rPr lang="fr-FR" sz="1000" dirty="0" err="1"/>
              <a:t>Cardiol</a:t>
            </a:r>
            <a:r>
              <a:rPr lang="fr-FR" sz="1000" dirty="0"/>
              <a:t> [Internet]. 2025 Jun. 30 [</a:t>
            </a:r>
            <a:r>
              <a:rPr lang="fr-FR" sz="1000" dirty="0" err="1"/>
              <a:t>cited</a:t>
            </a:r>
            <a:r>
              <a:rPr lang="fr-FR" sz="1000" dirty="0"/>
              <a:t> 2025 Aug. 20];3(2). </a:t>
            </a:r>
            <a:r>
              <a:rPr lang="fr-FR" sz="1000" dirty="0" err="1"/>
              <a:t>Available</a:t>
            </a:r>
            <a:r>
              <a:rPr lang="fr-FR" sz="1000" dirty="0"/>
              <a:t> </a:t>
            </a:r>
            <a:r>
              <a:rPr lang="fr-FR" sz="1000" dirty="0" err="1"/>
              <a:t>from</a:t>
            </a:r>
            <a:r>
              <a:rPr lang="fr-FR" sz="1000" dirty="0"/>
              <a:t>: </a:t>
            </a:r>
            <a:r>
              <a:rPr lang="fr-FR" sz="1000" dirty="0">
                <a:hlinkClick r:id="rId3"/>
              </a:rPr>
              <a:t>https://www.globalcardiology.info/site/article/view/70</a:t>
            </a:r>
            <a:endParaRPr lang="en-US" sz="700" dirty="0">
              <a:latin typeface="Helvetica Neue" panose="02000503000000020004" pitchFamily="2" charset="0"/>
              <a:ea typeface="Helvetica Neue" panose="02000503000000020004" pitchFamily="2" charset="0"/>
              <a:cs typeface="Helvetica Neue" panose="02000503000000020004"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 name="Image" descr="Image"/>
          <p:cNvPicPr>
            <a:picLocks noChangeAspect="1"/>
          </p:cNvPicPr>
          <p:nvPr/>
        </p:nvPicPr>
        <p:blipFill>
          <a:blip r:embed="rId2"/>
          <a:srcRect t="1682" b="429"/>
          <a:stretch>
            <a:fillRect/>
          </a:stretch>
        </p:blipFill>
        <p:spPr>
          <a:xfrm>
            <a:off x="1705093" y="1195976"/>
            <a:ext cx="5850546" cy="3336467"/>
          </a:xfrm>
          <a:prstGeom prst="rect">
            <a:avLst/>
          </a:prstGeom>
          <a:ln>
            <a:noFill/>
          </a:ln>
          <a:effectLst>
            <a:outerShdw blurRad="292100" dist="139700" dir="2700000" algn="tl" rotWithShape="0">
              <a:srgbClr val="333333">
                <a:alpha val="65000"/>
              </a:srgbClr>
            </a:outerShdw>
          </a:effectLst>
        </p:spPr>
      </p:pic>
      <p:sp>
        <p:nvSpPr>
          <p:cNvPr id="6" name="Recommendations for special conditions in HF">
            <a:extLst>
              <a:ext uri="{FF2B5EF4-FFF2-40B4-BE49-F238E27FC236}">
                <a16:creationId xmlns:a16="http://schemas.microsoft.com/office/drawing/2014/main" id="{F4A91BCE-7093-CD8A-36C1-0E207B69DA89}"/>
              </a:ext>
            </a:extLst>
          </p:cNvPr>
          <p:cNvSpPr txBox="1">
            <a:spLocks noGrp="1"/>
          </p:cNvSpPr>
          <p:nvPr>
            <p:ph type="title"/>
          </p:nvPr>
        </p:nvSpPr>
        <p:spPr>
          <a:xfrm>
            <a:off x="311700" y="125894"/>
            <a:ext cx="8520600" cy="572700"/>
          </a:xfrm>
          <a:prstGeom prst="rect">
            <a:avLst/>
          </a:prstGeom>
        </p:spPr>
        <p:txBody>
          <a:bodyPr>
            <a:noAutofit/>
          </a:bodyPr>
          <a:lstStyle>
            <a:lvl1pPr defTabSz="2292038">
              <a:defRPr sz="7990" spc="-159"/>
            </a:lvl1pPr>
          </a:lstStyle>
          <a:p>
            <a:r>
              <a:rPr sz="2800" dirty="0"/>
              <a:t>Recommendations for special conditions in HF</a:t>
            </a:r>
          </a:p>
        </p:txBody>
      </p:sp>
      <p:sp>
        <p:nvSpPr>
          <p:cNvPr id="7" name="Cardiac amyloidosis">
            <a:extLst>
              <a:ext uri="{FF2B5EF4-FFF2-40B4-BE49-F238E27FC236}">
                <a16:creationId xmlns:a16="http://schemas.microsoft.com/office/drawing/2014/main" id="{877D4B82-09B3-D2A9-512D-1E964A35B52A}"/>
              </a:ext>
            </a:extLst>
          </p:cNvPr>
          <p:cNvSpPr txBox="1">
            <a:spLocks/>
          </p:cNvSpPr>
          <p:nvPr/>
        </p:nvSpPr>
        <p:spPr>
          <a:xfrm>
            <a:off x="311700" y="539963"/>
            <a:ext cx="8239125" cy="350543"/>
          </a:xfrm>
          <a:prstGeom prst="rect">
            <a:avLst/>
          </a:prstGeom>
          <a:noFill/>
          <a:ln>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45719" tIns="45719" rIns="45719" bIns="45719" anchor="t" anchorCtr="0">
            <a:noAutofit/>
          </a:bodyPr>
          <a:lstStyle>
            <a:defPPr marR="0" lvl="0" algn="l" rtl="0">
              <a:lnSpc>
                <a:spcPct val="100000"/>
              </a:lnSpc>
              <a:spcBef>
                <a:spcPts val="0"/>
              </a:spcBef>
              <a:spcAft>
                <a:spcPts val="0"/>
              </a:spcAft>
              <a:defRPr/>
            </a:defPPr>
            <a:lvl1pPr marL="0" indent="0" defTabSz="309563">
              <a:buSzTx/>
              <a:buFont typeface="Helvetica Neue"/>
              <a:buNone/>
              <a:defRPr sz="2800" b="1" spc="-108">
                <a:solidFill>
                  <a:schemeClr val="accent1">
                    <a:hueOff val="114395"/>
                    <a:lumOff val="-24975"/>
                  </a:schemeClr>
                </a:solidFill>
                <a:latin typeface="Helvetica Neue"/>
                <a:ea typeface="Helvetica Neue"/>
                <a:cs typeface="Helvetica Neue"/>
              </a:defRPr>
            </a:lvl1pPr>
            <a:lvl2pPr marL="914400" indent="-317500">
              <a:lnSpc>
                <a:spcPct val="115000"/>
              </a:lnSpc>
              <a:buSzPts val="1400"/>
              <a:buFont typeface="Helvetica Neue"/>
              <a:buChar char="○"/>
              <a:defRPr>
                <a:latin typeface="Helvetica Neue"/>
                <a:ea typeface="Helvetica Neue"/>
                <a:cs typeface="Helvetica Neue"/>
              </a:defRPr>
            </a:lvl2pPr>
            <a:lvl3pPr marL="1371600" indent="-317500">
              <a:lnSpc>
                <a:spcPct val="115000"/>
              </a:lnSpc>
              <a:buSzPts val="1400"/>
              <a:buFont typeface="Helvetica Neue"/>
              <a:buChar char="■"/>
              <a:defRPr>
                <a:latin typeface="Helvetica Neue"/>
                <a:ea typeface="Helvetica Neue"/>
                <a:cs typeface="Helvetica Neue"/>
              </a:defRPr>
            </a:lvl3pPr>
            <a:lvl4pPr marL="1828800" indent="-317500">
              <a:lnSpc>
                <a:spcPct val="115000"/>
              </a:lnSpc>
              <a:buSzPts val="1400"/>
              <a:buFont typeface="Helvetica Neue"/>
              <a:buChar char="●"/>
              <a:defRPr>
                <a:latin typeface="Helvetica Neue"/>
                <a:ea typeface="Helvetica Neue"/>
                <a:cs typeface="Helvetica Neue"/>
              </a:defRPr>
            </a:lvl4pPr>
            <a:lvl5pPr marL="2286000" indent="-317500">
              <a:lnSpc>
                <a:spcPct val="115000"/>
              </a:lnSpc>
              <a:buSzPts val="1400"/>
              <a:buFont typeface="Helvetica Neue"/>
              <a:buChar char="○"/>
              <a:defRPr>
                <a:latin typeface="Helvetica Neue"/>
                <a:ea typeface="Helvetica Neue"/>
                <a:cs typeface="Helvetica Neue"/>
              </a:defRPr>
            </a:lvl5pPr>
            <a:lvl6pPr marL="2743200" indent="-317500">
              <a:lnSpc>
                <a:spcPct val="115000"/>
              </a:lnSpc>
              <a:buSzPts val="1400"/>
              <a:buFont typeface="Helvetica Neue"/>
              <a:buChar char="■"/>
              <a:defRPr>
                <a:latin typeface="Helvetica Neue"/>
                <a:ea typeface="Helvetica Neue"/>
                <a:cs typeface="Helvetica Neue"/>
              </a:defRPr>
            </a:lvl6pPr>
            <a:lvl7pPr marL="3200400" indent="-317500">
              <a:lnSpc>
                <a:spcPct val="115000"/>
              </a:lnSpc>
              <a:buSzPts val="1400"/>
              <a:buFont typeface="Helvetica Neue"/>
              <a:buChar char="●"/>
              <a:defRPr>
                <a:latin typeface="Helvetica Neue"/>
                <a:ea typeface="Helvetica Neue"/>
                <a:cs typeface="Helvetica Neue"/>
              </a:defRPr>
            </a:lvl7pPr>
            <a:lvl8pPr marL="3657600" indent="-317500">
              <a:lnSpc>
                <a:spcPct val="115000"/>
              </a:lnSpc>
              <a:buSzPts val="1400"/>
              <a:buFont typeface="Helvetica Neue"/>
              <a:buChar char="○"/>
              <a:defRPr>
                <a:latin typeface="Helvetica Neue"/>
                <a:ea typeface="Helvetica Neue"/>
                <a:cs typeface="Helvetica Neue"/>
              </a:defRPr>
            </a:lvl8pPr>
            <a:lvl9pPr marL="4114800" indent="-317500">
              <a:lnSpc>
                <a:spcPct val="115000"/>
              </a:lnSpc>
              <a:buSzPts val="1400"/>
              <a:buFont typeface="Helvetica Neue"/>
              <a:buChar char="■"/>
              <a:defRPr>
                <a:latin typeface="Helvetica Neue"/>
                <a:ea typeface="Helvetica Neue"/>
                <a:cs typeface="Helvetica Neue"/>
              </a:defRPr>
            </a:lvl9pPr>
          </a:lstStyle>
          <a:p>
            <a:r>
              <a:rPr lang="fr-FR" dirty="0"/>
              <a:t> HF and </a:t>
            </a:r>
            <a:r>
              <a:rPr lang="fr-FR" dirty="0" err="1"/>
              <a:t>pregnancy</a:t>
            </a:r>
            <a:endParaRPr lang="fr-FR" dirty="0"/>
          </a:p>
        </p:txBody>
      </p:sp>
      <p:sp>
        <p:nvSpPr>
          <p:cNvPr id="2" name="ZoneTexte 2">
            <a:extLst>
              <a:ext uri="{FF2B5EF4-FFF2-40B4-BE49-F238E27FC236}">
                <a16:creationId xmlns:a16="http://schemas.microsoft.com/office/drawing/2014/main" id="{C7D75551-9AC0-6EF2-7DBF-2EA824B27FD1}"/>
              </a:ext>
            </a:extLst>
          </p:cNvPr>
          <p:cNvSpPr txBox="1"/>
          <p:nvPr/>
        </p:nvSpPr>
        <p:spPr>
          <a:xfrm>
            <a:off x="-1" y="4792841"/>
            <a:ext cx="8761123" cy="246221"/>
          </a:xfrm>
          <a:prstGeom prst="rect">
            <a:avLst/>
          </a:prstGeom>
          <a:noFill/>
        </p:spPr>
        <p:txBody>
          <a:bodyPr wrap="square" rtlCol="0">
            <a:spAutoFit/>
          </a:bodyPr>
          <a:lstStyle/>
          <a:p>
            <a:pPr algn="r"/>
            <a:r>
              <a:rPr lang="fr-FR" sz="1000" dirty="0"/>
              <a:t>Chopra V, et al. Global </a:t>
            </a:r>
            <a:r>
              <a:rPr lang="fr-FR" sz="1000" dirty="0" err="1"/>
              <a:t>Cardiol</a:t>
            </a:r>
            <a:r>
              <a:rPr lang="fr-FR" sz="1000" dirty="0"/>
              <a:t> [Internet]. 2025 Jun. 30 [</a:t>
            </a:r>
            <a:r>
              <a:rPr lang="fr-FR" sz="1000" dirty="0" err="1"/>
              <a:t>cited</a:t>
            </a:r>
            <a:r>
              <a:rPr lang="fr-FR" sz="1000" dirty="0"/>
              <a:t> 2025 Aug. 20];3(2). </a:t>
            </a:r>
            <a:r>
              <a:rPr lang="fr-FR" sz="1000" dirty="0" err="1"/>
              <a:t>Available</a:t>
            </a:r>
            <a:r>
              <a:rPr lang="fr-FR" sz="1000" dirty="0"/>
              <a:t> </a:t>
            </a:r>
            <a:r>
              <a:rPr lang="fr-FR" sz="1000" dirty="0" err="1"/>
              <a:t>from</a:t>
            </a:r>
            <a:r>
              <a:rPr lang="fr-FR" sz="1000" dirty="0"/>
              <a:t>: </a:t>
            </a:r>
            <a:r>
              <a:rPr lang="fr-FR" sz="1000" dirty="0">
                <a:hlinkClick r:id="rId3"/>
              </a:rPr>
              <a:t>https://www.globalcardiology.info/site/article/view/70</a:t>
            </a:r>
            <a:endParaRPr lang="en-US" sz="700" dirty="0">
              <a:latin typeface="Helvetica Neue" panose="02000503000000020004" pitchFamily="2" charset="0"/>
              <a:ea typeface="Helvetica Neue" panose="02000503000000020004" pitchFamily="2" charset="0"/>
              <a:cs typeface="Helvetica Neue" panose="02000503000000020004"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a:extLst>
              <a:ext uri="{FF2B5EF4-FFF2-40B4-BE49-F238E27FC236}">
                <a16:creationId xmlns:a16="http://schemas.microsoft.com/office/drawing/2014/main" id="{424B64AE-5BA6-63DD-17CE-9E178C044439}"/>
              </a:ext>
            </a:extLst>
          </p:cNvPr>
          <p:cNvGrpSpPr/>
          <p:nvPr/>
        </p:nvGrpSpPr>
        <p:grpSpPr>
          <a:xfrm>
            <a:off x="2137363" y="891353"/>
            <a:ext cx="5042012" cy="3829293"/>
            <a:chOff x="2092318" y="1003963"/>
            <a:chExt cx="5042012" cy="3829293"/>
          </a:xfrm>
        </p:grpSpPr>
        <p:sp>
          <p:nvSpPr>
            <p:cNvPr id="9" name="Rectangle 8">
              <a:extLst>
                <a:ext uri="{FF2B5EF4-FFF2-40B4-BE49-F238E27FC236}">
                  <a16:creationId xmlns:a16="http://schemas.microsoft.com/office/drawing/2014/main" id="{9F76EAAE-7BA2-9316-C108-66F916E91693}"/>
                </a:ext>
              </a:extLst>
            </p:cNvPr>
            <p:cNvSpPr/>
            <p:nvPr/>
          </p:nvSpPr>
          <p:spPr>
            <a:xfrm>
              <a:off x="2092318" y="1003963"/>
              <a:ext cx="5042012" cy="38292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9" name="Image" descr="Image"/>
            <p:cNvPicPr>
              <a:picLocks noChangeAspect="1"/>
            </p:cNvPicPr>
            <p:nvPr/>
          </p:nvPicPr>
          <p:blipFill>
            <a:blip r:embed="rId2"/>
            <a:srcRect t="733" b="2315"/>
            <a:stretch>
              <a:fillRect/>
            </a:stretch>
          </p:blipFill>
          <p:spPr>
            <a:xfrm>
              <a:off x="2092318" y="1102254"/>
              <a:ext cx="4959363" cy="2676453"/>
            </a:xfrm>
            <a:prstGeom prst="rect">
              <a:avLst/>
            </a:prstGeom>
            <a:ln w="12700">
              <a:miter lim="400000"/>
            </a:ln>
          </p:spPr>
        </p:pic>
        <p:pic>
          <p:nvPicPr>
            <p:cNvPr id="270" name="Image" descr="Image"/>
            <p:cNvPicPr>
              <a:picLocks noChangeAspect="1"/>
            </p:cNvPicPr>
            <p:nvPr/>
          </p:nvPicPr>
          <p:blipFill>
            <a:blip r:embed="rId3"/>
            <a:srcRect t="4184" b="4184"/>
            <a:stretch>
              <a:fillRect/>
            </a:stretch>
          </p:blipFill>
          <p:spPr>
            <a:xfrm>
              <a:off x="2177018" y="3778707"/>
              <a:ext cx="4906695" cy="984849"/>
            </a:xfrm>
            <a:prstGeom prst="rect">
              <a:avLst/>
            </a:prstGeom>
            <a:ln w="12700">
              <a:miter lim="400000"/>
            </a:ln>
          </p:spPr>
        </p:pic>
      </p:grpSp>
      <p:sp>
        <p:nvSpPr>
          <p:cNvPr id="6" name="Recommendations for special conditions in HF">
            <a:extLst>
              <a:ext uri="{FF2B5EF4-FFF2-40B4-BE49-F238E27FC236}">
                <a16:creationId xmlns:a16="http://schemas.microsoft.com/office/drawing/2014/main" id="{FE593691-416A-C90A-CFA9-74C306503C93}"/>
              </a:ext>
            </a:extLst>
          </p:cNvPr>
          <p:cNvSpPr txBox="1">
            <a:spLocks noGrp="1"/>
          </p:cNvSpPr>
          <p:nvPr>
            <p:ph type="title"/>
          </p:nvPr>
        </p:nvSpPr>
        <p:spPr>
          <a:xfrm>
            <a:off x="311700" y="-7462"/>
            <a:ext cx="8520600" cy="572700"/>
          </a:xfrm>
          <a:prstGeom prst="rect">
            <a:avLst/>
          </a:prstGeom>
        </p:spPr>
        <p:txBody>
          <a:bodyPr>
            <a:noAutofit/>
          </a:bodyPr>
          <a:lstStyle>
            <a:lvl1pPr defTabSz="2292038">
              <a:defRPr sz="7990" spc="-159"/>
            </a:lvl1pPr>
          </a:lstStyle>
          <a:p>
            <a:r>
              <a:rPr sz="2800" dirty="0"/>
              <a:t>Recommendations for special conditions in HF</a:t>
            </a:r>
          </a:p>
        </p:txBody>
      </p:sp>
      <p:sp>
        <p:nvSpPr>
          <p:cNvPr id="7" name="Cardiac amyloidosis">
            <a:extLst>
              <a:ext uri="{FF2B5EF4-FFF2-40B4-BE49-F238E27FC236}">
                <a16:creationId xmlns:a16="http://schemas.microsoft.com/office/drawing/2014/main" id="{770091A1-13C1-7F78-EAE0-4F93932F4E19}"/>
              </a:ext>
            </a:extLst>
          </p:cNvPr>
          <p:cNvSpPr txBox="1">
            <a:spLocks/>
          </p:cNvSpPr>
          <p:nvPr/>
        </p:nvSpPr>
        <p:spPr>
          <a:xfrm>
            <a:off x="311700" y="414684"/>
            <a:ext cx="8239125" cy="350543"/>
          </a:xfrm>
          <a:prstGeom prst="rect">
            <a:avLst/>
          </a:prstGeom>
          <a:noFill/>
          <a:ln>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45719" tIns="45719" rIns="45719" bIns="45719" anchor="t" anchorCtr="0">
            <a:noAutofit/>
          </a:bodyPr>
          <a:lstStyle>
            <a:defPPr marR="0" lvl="0" algn="l" rtl="0">
              <a:lnSpc>
                <a:spcPct val="100000"/>
              </a:lnSpc>
              <a:spcBef>
                <a:spcPts val="0"/>
              </a:spcBef>
              <a:spcAft>
                <a:spcPts val="0"/>
              </a:spcAft>
              <a:defRPr/>
            </a:defPPr>
            <a:lvl1pPr marL="0" indent="0" defTabSz="309563">
              <a:buSzTx/>
              <a:buFont typeface="Helvetica Neue"/>
              <a:buNone/>
              <a:defRPr sz="2800" b="1" spc="-108">
                <a:solidFill>
                  <a:schemeClr val="accent1">
                    <a:hueOff val="114395"/>
                    <a:lumOff val="-24975"/>
                  </a:schemeClr>
                </a:solidFill>
                <a:latin typeface="Helvetica Neue"/>
                <a:ea typeface="Helvetica Neue"/>
                <a:cs typeface="Helvetica Neue"/>
              </a:defRPr>
            </a:lvl1pPr>
            <a:lvl2pPr marL="914400" indent="-317500">
              <a:lnSpc>
                <a:spcPct val="115000"/>
              </a:lnSpc>
              <a:buSzPts val="1400"/>
              <a:buFont typeface="Helvetica Neue"/>
              <a:buChar char="○"/>
              <a:defRPr>
                <a:latin typeface="Helvetica Neue"/>
                <a:ea typeface="Helvetica Neue"/>
                <a:cs typeface="Helvetica Neue"/>
              </a:defRPr>
            </a:lvl2pPr>
            <a:lvl3pPr marL="1371600" indent="-317500">
              <a:lnSpc>
                <a:spcPct val="115000"/>
              </a:lnSpc>
              <a:buSzPts val="1400"/>
              <a:buFont typeface="Helvetica Neue"/>
              <a:buChar char="■"/>
              <a:defRPr>
                <a:latin typeface="Helvetica Neue"/>
                <a:ea typeface="Helvetica Neue"/>
                <a:cs typeface="Helvetica Neue"/>
              </a:defRPr>
            </a:lvl3pPr>
            <a:lvl4pPr marL="1828800" indent="-317500">
              <a:lnSpc>
                <a:spcPct val="115000"/>
              </a:lnSpc>
              <a:buSzPts val="1400"/>
              <a:buFont typeface="Helvetica Neue"/>
              <a:buChar char="●"/>
              <a:defRPr>
                <a:latin typeface="Helvetica Neue"/>
                <a:ea typeface="Helvetica Neue"/>
                <a:cs typeface="Helvetica Neue"/>
              </a:defRPr>
            </a:lvl4pPr>
            <a:lvl5pPr marL="2286000" indent="-317500">
              <a:lnSpc>
                <a:spcPct val="115000"/>
              </a:lnSpc>
              <a:buSzPts val="1400"/>
              <a:buFont typeface="Helvetica Neue"/>
              <a:buChar char="○"/>
              <a:defRPr>
                <a:latin typeface="Helvetica Neue"/>
                <a:ea typeface="Helvetica Neue"/>
                <a:cs typeface="Helvetica Neue"/>
              </a:defRPr>
            </a:lvl5pPr>
            <a:lvl6pPr marL="2743200" indent="-317500">
              <a:lnSpc>
                <a:spcPct val="115000"/>
              </a:lnSpc>
              <a:buSzPts val="1400"/>
              <a:buFont typeface="Helvetica Neue"/>
              <a:buChar char="■"/>
              <a:defRPr>
                <a:latin typeface="Helvetica Neue"/>
                <a:ea typeface="Helvetica Neue"/>
                <a:cs typeface="Helvetica Neue"/>
              </a:defRPr>
            </a:lvl6pPr>
            <a:lvl7pPr marL="3200400" indent="-317500">
              <a:lnSpc>
                <a:spcPct val="115000"/>
              </a:lnSpc>
              <a:buSzPts val="1400"/>
              <a:buFont typeface="Helvetica Neue"/>
              <a:buChar char="●"/>
              <a:defRPr>
                <a:latin typeface="Helvetica Neue"/>
                <a:ea typeface="Helvetica Neue"/>
                <a:cs typeface="Helvetica Neue"/>
              </a:defRPr>
            </a:lvl7pPr>
            <a:lvl8pPr marL="3657600" indent="-317500">
              <a:lnSpc>
                <a:spcPct val="115000"/>
              </a:lnSpc>
              <a:buSzPts val="1400"/>
              <a:buFont typeface="Helvetica Neue"/>
              <a:buChar char="○"/>
              <a:defRPr>
                <a:latin typeface="Helvetica Neue"/>
                <a:ea typeface="Helvetica Neue"/>
                <a:cs typeface="Helvetica Neue"/>
              </a:defRPr>
            </a:lvl8pPr>
            <a:lvl9pPr marL="4114800" indent="-317500">
              <a:lnSpc>
                <a:spcPct val="115000"/>
              </a:lnSpc>
              <a:buSzPts val="1400"/>
              <a:buFont typeface="Helvetica Neue"/>
              <a:buChar char="■"/>
              <a:defRPr>
                <a:latin typeface="Helvetica Neue"/>
                <a:ea typeface="Helvetica Neue"/>
                <a:cs typeface="Helvetica Neue"/>
              </a:defRPr>
            </a:lvl9pPr>
          </a:lstStyle>
          <a:p>
            <a:r>
              <a:rPr lang="fr-FR" dirty="0"/>
              <a:t> </a:t>
            </a:r>
            <a:r>
              <a:rPr lang="fr-FR" dirty="0" err="1"/>
              <a:t>Miscellaneous</a:t>
            </a:r>
            <a:r>
              <a:rPr lang="fr-FR" dirty="0"/>
              <a:t>/goals of care</a:t>
            </a:r>
          </a:p>
        </p:txBody>
      </p:sp>
      <p:sp>
        <p:nvSpPr>
          <p:cNvPr id="2" name="ZoneTexte 2">
            <a:extLst>
              <a:ext uri="{FF2B5EF4-FFF2-40B4-BE49-F238E27FC236}">
                <a16:creationId xmlns:a16="http://schemas.microsoft.com/office/drawing/2014/main" id="{97A34D1F-DAED-DA5E-7045-3F54459F1198}"/>
              </a:ext>
            </a:extLst>
          </p:cNvPr>
          <p:cNvSpPr txBox="1"/>
          <p:nvPr/>
        </p:nvSpPr>
        <p:spPr>
          <a:xfrm>
            <a:off x="-1" y="4792841"/>
            <a:ext cx="8761123" cy="246221"/>
          </a:xfrm>
          <a:prstGeom prst="rect">
            <a:avLst/>
          </a:prstGeom>
          <a:noFill/>
        </p:spPr>
        <p:txBody>
          <a:bodyPr wrap="square" rtlCol="0">
            <a:spAutoFit/>
          </a:bodyPr>
          <a:lstStyle/>
          <a:p>
            <a:pPr algn="r"/>
            <a:r>
              <a:rPr lang="fr-FR" sz="1000" dirty="0"/>
              <a:t>Chopra V, et al. Global </a:t>
            </a:r>
            <a:r>
              <a:rPr lang="fr-FR" sz="1000" dirty="0" err="1"/>
              <a:t>Cardiol</a:t>
            </a:r>
            <a:r>
              <a:rPr lang="fr-FR" sz="1000" dirty="0"/>
              <a:t> [Internet]. 2025 Jun. 30 [</a:t>
            </a:r>
            <a:r>
              <a:rPr lang="fr-FR" sz="1000" dirty="0" err="1"/>
              <a:t>cited</a:t>
            </a:r>
            <a:r>
              <a:rPr lang="fr-FR" sz="1000" dirty="0"/>
              <a:t> 2025 Aug. 20];3(2). </a:t>
            </a:r>
            <a:r>
              <a:rPr lang="fr-FR" sz="1000" dirty="0" err="1"/>
              <a:t>Available</a:t>
            </a:r>
            <a:r>
              <a:rPr lang="fr-FR" sz="1000" dirty="0"/>
              <a:t> </a:t>
            </a:r>
            <a:r>
              <a:rPr lang="fr-FR" sz="1000" dirty="0" err="1"/>
              <a:t>from</a:t>
            </a:r>
            <a:r>
              <a:rPr lang="fr-FR" sz="1000" dirty="0"/>
              <a:t>: </a:t>
            </a:r>
            <a:r>
              <a:rPr lang="fr-FR" sz="1000" dirty="0">
                <a:hlinkClick r:id="rId4"/>
              </a:rPr>
              <a:t>https://www.globalcardiology.info/site/article/view/70</a:t>
            </a:r>
            <a:endParaRPr lang="en-US" sz="700" dirty="0">
              <a:latin typeface="Helvetica Neue" panose="02000503000000020004" pitchFamily="2" charset="0"/>
              <a:ea typeface="Helvetica Neue" panose="02000503000000020004" pitchFamily="2" charset="0"/>
              <a:cs typeface="Helvetica Neue" panose="02000503000000020004"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ommendations for special conditions in HF">
            <a:extLst>
              <a:ext uri="{FF2B5EF4-FFF2-40B4-BE49-F238E27FC236}">
                <a16:creationId xmlns:a16="http://schemas.microsoft.com/office/drawing/2014/main" id="{168428BE-2EA6-7438-1F10-1EDD1D0BFF68}"/>
              </a:ext>
            </a:extLst>
          </p:cNvPr>
          <p:cNvSpPr txBox="1">
            <a:spLocks/>
          </p:cNvSpPr>
          <p:nvPr/>
        </p:nvSpPr>
        <p:spPr>
          <a:xfrm>
            <a:off x="311700" y="-21330"/>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defTabSz="2292038" rtl="0">
              <a:lnSpc>
                <a:spcPct val="100000"/>
              </a:lnSpc>
              <a:spcBef>
                <a:spcPts val="0"/>
              </a:spcBef>
              <a:spcAft>
                <a:spcPts val="0"/>
              </a:spcAft>
              <a:buClr>
                <a:srgbClr val="338310"/>
              </a:buClr>
              <a:buSzPts val="3400"/>
              <a:buFont typeface="Helvetica Neue"/>
              <a:buNone/>
              <a:defRPr sz="7990" b="1" i="0" u="none" strike="noStrike" cap="none" spc="-159">
                <a:solidFill>
                  <a:srgbClr val="338310"/>
                </a:solidFill>
                <a:latin typeface="Helvetica Neue"/>
                <a:ea typeface="Helvetica Neue"/>
                <a:cs typeface="Helvetica Neue"/>
                <a:sym typeface="Helvetica Neue"/>
              </a:defRPr>
            </a:lvl1pPr>
            <a:lvl2pPr marR="0" lvl="1" algn="l" rtl="0">
              <a:lnSpc>
                <a:spcPct val="100000"/>
              </a:lnSpc>
              <a:spcBef>
                <a:spcPts val="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9pPr>
          </a:lstStyle>
          <a:p>
            <a:r>
              <a:rPr lang="fr-FR" sz="2800" dirty="0" err="1"/>
              <a:t>Recommendations</a:t>
            </a:r>
            <a:r>
              <a:rPr lang="fr-FR" sz="2800" dirty="0"/>
              <a:t> for HFrEF management</a:t>
            </a:r>
          </a:p>
        </p:txBody>
      </p:sp>
      <p:pic>
        <p:nvPicPr>
          <p:cNvPr id="275" name="Capture d’écran 2025-07-09 à 09.53.25.png" descr="Capture d’écran 2025-07-09 à 09.53.25.png"/>
          <p:cNvPicPr>
            <a:picLocks noChangeAspect="1"/>
          </p:cNvPicPr>
          <p:nvPr/>
        </p:nvPicPr>
        <p:blipFill>
          <a:blip r:embed="rId2"/>
          <a:srcRect t="9768"/>
          <a:stretch>
            <a:fillRect/>
          </a:stretch>
        </p:blipFill>
        <p:spPr>
          <a:xfrm>
            <a:off x="2536169" y="551370"/>
            <a:ext cx="4188394" cy="4179886"/>
          </a:xfrm>
          <a:prstGeom prst="rect">
            <a:avLst/>
          </a:prstGeom>
          <a:ln>
            <a:noFill/>
          </a:ln>
          <a:effectLst>
            <a:outerShdw blurRad="292100" dist="139700" dir="2700000" algn="tl" rotWithShape="0">
              <a:srgbClr val="333333">
                <a:alpha val="65000"/>
              </a:srgbClr>
            </a:outerShdw>
          </a:effectLst>
        </p:spPr>
      </p:pic>
      <p:sp>
        <p:nvSpPr>
          <p:cNvPr id="2" name="ZoneTexte 2">
            <a:extLst>
              <a:ext uri="{FF2B5EF4-FFF2-40B4-BE49-F238E27FC236}">
                <a16:creationId xmlns:a16="http://schemas.microsoft.com/office/drawing/2014/main" id="{054516A5-0EE3-BA1B-9AB8-6B4FC95164B0}"/>
              </a:ext>
            </a:extLst>
          </p:cNvPr>
          <p:cNvSpPr txBox="1"/>
          <p:nvPr/>
        </p:nvSpPr>
        <p:spPr>
          <a:xfrm>
            <a:off x="-1" y="4792841"/>
            <a:ext cx="8761123" cy="246221"/>
          </a:xfrm>
          <a:prstGeom prst="rect">
            <a:avLst/>
          </a:prstGeom>
          <a:noFill/>
        </p:spPr>
        <p:txBody>
          <a:bodyPr wrap="square" rtlCol="0">
            <a:spAutoFit/>
          </a:bodyPr>
          <a:lstStyle/>
          <a:p>
            <a:pPr algn="r"/>
            <a:r>
              <a:rPr lang="fr-FR" sz="1000" dirty="0"/>
              <a:t>Chopra V, et al. Global </a:t>
            </a:r>
            <a:r>
              <a:rPr lang="fr-FR" sz="1000" dirty="0" err="1"/>
              <a:t>Cardiol</a:t>
            </a:r>
            <a:r>
              <a:rPr lang="fr-FR" sz="1000" dirty="0"/>
              <a:t> [Internet]. 2025 Jun. 30 [</a:t>
            </a:r>
            <a:r>
              <a:rPr lang="fr-FR" sz="1000" dirty="0" err="1"/>
              <a:t>cited</a:t>
            </a:r>
            <a:r>
              <a:rPr lang="fr-FR" sz="1000" dirty="0"/>
              <a:t> 2025 Aug. 20];3(2). </a:t>
            </a:r>
            <a:r>
              <a:rPr lang="fr-FR" sz="1000" dirty="0" err="1"/>
              <a:t>Available</a:t>
            </a:r>
            <a:r>
              <a:rPr lang="fr-FR" sz="1000" dirty="0"/>
              <a:t> </a:t>
            </a:r>
            <a:r>
              <a:rPr lang="fr-FR" sz="1000" dirty="0" err="1"/>
              <a:t>from</a:t>
            </a:r>
            <a:r>
              <a:rPr lang="fr-FR" sz="1000" dirty="0"/>
              <a:t>: </a:t>
            </a:r>
            <a:r>
              <a:rPr lang="fr-FR" sz="1000" dirty="0">
                <a:hlinkClick r:id="rId3"/>
              </a:rPr>
              <a:t>https://www.globalcardiology.info/site/article/view/70</a:t>
            </a:r>
            <a:endParaRPr lang="en-US" sz="700" dirty="0">
              <a:latin typeface="Helvetica Neue" panose="02000503000000020004" pitchFamily="2" charset="0"/>
              <a:ea typeface="Helvetica Neue" panose="02000503000000020004" pitchFamily="2" charset="0"/>
              <a:cs typeface="Helvetica Neue" panose="02000503000000020004"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7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 name="Image" descr="Image"/>
          <p:cNvPicPr>
            <a:picLocks noChangeAspect="1"/>
          </p:cNvPicPr>
          <p:nvPr/>
        </p:nvPicPr>
        <p:blipFill>
          <a:blip r:embed="rId2"/>
          <a:srcRect t="7597"/>
          <a:stretch>
            <a:fillRect/>
          </a:stretch>
        </p:blipFill>
        <p:spPr>
          <a:xfrm>
            <a:off x="1653045" y="621978"/>
            <a:ext cx="5629664" cy="4083730"/>
          </a:xfrm>
          <a:prstGeom prst="rect">
            <a:avLst/>
          </a:prstGeom>
          <a:ln w="12700">
            <a:miter lim="400000"/>
          </a:ln>
        </p:spPr>
      </p:pic>
      <p:sp>
        <p:nvSpPr>
          <p:cNvPr id="6" name="Recommendations for special conditions in HF">
            <a:extLst>
              <a:ext uri="{FF2B5EF4-FFF2-40B4-BE49-F238E27FC236}">
                <a16:creationId xmlns:a16="http://schemas.microsoft.com/office/drawing/2014/main" id="{0F15FD94-D865-483F-AC7D-40A244CFD492}"/>
              </a:ext>
            </a:extLst>
          </p:cNvPr>
          <p:cNvSpPr txBox="1">
            <a:spLocks/>
          </p:cNvSpPr>
          <p:nvPr/>
        </p:nvSpPr>
        <p:spPr>
          <a:xfrm>
            <a:off x="311699" y="0"/>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defTabSz="2292038" rtl="0">
              <a:lnSpc>
                <a:spcPct val="100000"/>
              </a:lnSpc>
              <a:spcBef>
                <a:spcPts val="0"/>
              </a:spcBef>
              <a:spcAft>
                <a:spcPts val="0"/>
              </a:spcAft>
              <a:buClr>
                <a:srgbClr val="338310"/>
              </a:buClr>
              <a:buSzPts val="3400"/>
              <a:buFont typeface="Helvetica Neue"/>
              <a:buNone/>
              <a:defRPr sz="7990" b="1" i="0" u="none" strike="noStrike" cap="none" spc="-159">
                <a:solidFill>
                  <a:srgbClr val="338310"/>
                </a:solidFill>
                <a:latin typeface="Helvetica Neue"/>
                <a:ea typeface="Helvetica Neue"/>
                <a:cs typeface="Helvetica Neue"/>
                <a:sym typeface="Helvetica Neue"/>
              </a:defRPr>
            </a:lvl1pPr>
            <a:lvl2pPr marR="0" lvl="1" algn="l" rtl="0">
              <a:lnSpc>
                <a:spcPct val="100000"/>
              </a:lnSpc>
              <a:spcBef>
                <a:spcPts val="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9pPr>
          </a:lstStyle>
          <a:p>
            <a:r>
              <a:rPr lang="fr-FR" sz="2800" dirty="0" err="1"/>
              <a:t>Recommendations</a:t>
            </a:r>
            <a:r>
              <a:rPr lang="fr-FR" sz="2800" dirty="0"/>
              <a:t> for </a:t>
            </a:r>
            <a:r>
              <a:rPr lang="fr-FR" sz="2800" dirty="0" err="1"/>
              <a:t>HFpEF</a:t>
            </a:r>
            <a:r>
              <a:rPr lang="fr-FR" sz="2800" dirty="0"/>
              <a:t> management</a:t>
            </a:r>
          </a:p>
        </p:txBody>
      </p:sp>
      <p:sp>
        <p:nvSpPr>
          <p:cNvPr id="2" name="ZoneTexte 2">
            <a:extLst>
              <a:ext uri="{FF2B5EF4-FFF2-40B4-BE49-F238E27FC236}">
                <a16:creationId xmlns:a16="http://schemas.microsoft.com/office/drawing/2014/main" id="{4689786C-CFCC-30D5-548D-90C73FBAFD06}"/>
              </a:ext>
            </a:extLst>
          </p:cNvPr>
          <p:cNvSpPr txBox="1"/>
          <p:nvPr/>
        </p:nvSpPr>
        <p:spPr>
          <a:xfrm>
            <a:off x="-1" y="4792841"/>
            <a:ext cx="8761123" cy="246221"/>
          </a:xfrm>
          <a:prstGeom prst="rect">
            <a:avLst/>
          </a:prstGeom>
          <a:noFill/>
        </p:spPr>
        <p:txBody>
          <a:bodyPr wrap="square" rtlCol="0">
            <a:spAutoFit/>
          </a:bodyPr>
          <a:lstStyle/>
          <a:p>
            <a:pPr algn="r"/>
            <a:r>
              <a:rPr lang="fr-FR" sz="1000" dirty="0"/>
              <a:t>Chopra V, et al. Global </a:t>
            </a:r>
            <a:r>
              <a:rPr lang="fr-FR" sz="1000" dirty="0" err="1"/>
              <a:t>Cardiol</a:t>
            </a:r>
            <a:r>
              <a:rPr lang="fr-FR" sz="1000" dirty="0"/>
              <a:t> [Internet]. 2025 Jun. 30 [</a:t>
            </a:r>
            <a:r>
              <a:rPr lang="fr-FR" sz="1000" dirty="0" err="1"/>
              <a:t>cited</a:t>
            </a:r>
            <a:r>
              <a:rPr lang="fr-FR" sz="1000" dirty="0"/>
              <a:t> 2025 Aug. 20];3(2). </a:t>
            </a:r>
            <a:r>
              <a:rPr lang="fr-FR" sz="1000" dirty="0" err="1"/>
              <a:t>Available</a:t>
            </a:r>
            <a:r>
              <a:rPr lang="fr-FR" sz="1000" dirty="0"/>
              <a:t> </a:t>
            </a:r>
            <a:r>
              <a:rPr lang="fr-FR" sz="1000" dirty="0" err="1"/>
              <a:t>from</a:t>
            </a:r>
            <a:r>
              <a:rPr lang="fr-FR" sz="1000" dirty="0"/>
              <a:t>: </a:t>
            </a:r>
            <a:r>
              <a:rPr lang="fr-FR" sz="1000" dirty="0">
                <a:hlinkClick r:id="rId3"/>
              </a:rPr>
              <a:t>https://www.globalcardiology.info/site/article/view/70</a:t>
            </a:r>
            <a:endParaRPr lang="en-US" sz="700" dirty="0">
              <a:latin typeface="Helvetica Neue" panose="02000503000000020004" pitchFamily="2" charset="0"/>
              <a:ea typeface="Helvetica Neue" panose="02000503000000020004" pitchFamily="2" charset="0"/>
              <a:cs typeface="Helvetica Neue" panose="02000503000000020004"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193691" y="305637"/>
            <a:ext cx="9270124"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Aim of the global implementation guidelines</a:t>
            </a:r>
            <a:endParaRPr sz="2800" dirty="0"/>
          </a:p>
        </p:txBody>
      </p:sp>
      <p:sp>
        <p:nvSpPr>
          <p:cNvPr id="69" name="Google Shape;69;p15"/>
          <p:cNvSpPr txBox="1"/>
          <p:nvPr/>
        </p:nvSpPr>
        <p:spPr>
          <a:xfrm>
            <a:off x="541122" y="977178"/>
            <a:ext cx="8220000" cy="112951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b="1" dirty="0">
                <a:solidFill>
                  <a:schemeClr val="dk1"/>
                </a:solidFill>
                <a:latin typeface="Helvetica Neue"/>
                <a:ea typeface="Helvetica Neue"/>
                <a:cs typeface="Helvetica Neue"/>
                <a:sym typeface="Helvetica Neue"/>
              </a:rPr>
              <a:t>The International CARDIO Alliance to Improve Disease Outcomes aims to gather leading cardiovascular societies around the globe as partner organizations to improve the quality of cardiovascular care, from prevention and diagnosis to treatment and follow up.</a:t>
            </a:r>
            <a:endParaRPr sz="1200" b="1" dirty="0">
              <a:solidFill>
                <a:schemeClr val="dk1"/>
              </a:solidFill>
              <a:latin typeface="Helvetica Neue"/>
              <a:ea typeface="Helvetica Neue"/>
              <a:cs typeface="Helvetica Neue"/>
              <a:sym typeface="Helvetica Neue"/>
            </a:endParaRPr>
          </a:p>
        </p:txBody>
      </p:sp>
      <p:sp>
        <p:nvSpPr>
          <p:cNvPr id="70" name="Google Shape;70;p15"/>
          <p:cNvSpPr txBox="1"/>
          <p:nvPr/>
        </p:nvSpPr>
        <p:spPr>
          <a:xfrm>
            <a:off x="522152" y="1765707"/>
            <a:ext cx="8220000" cy="91714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b="1" dirty="0">
                <a:solidFill>
                  <a:schemeClr val="dk1"/>
                </a:solidFill>
                <a:latin typeface="Helvetica Neue"/>
                <a:ea typeface="Helvetica Neue"/>
                <a:cs typeface="Helvetica Neue"/>
                <a:sym typeface="Helvetica Neue"/>
              </a:rPr>
              <a:t>The goal of these global implementation guidelines is to achieve global representation in writing panels and to produce concise and practical guidelines applicable to all cardiovascular care worldwide.</a:t>
            </a:r>
            <a:endParaRPr sz="1200" b="1" dirty="0">
              <a:solidFill>
                <a:schemeClr val="dk1"/>
              </a:solidFill>
              <a:latin typeface="Helvetica Neue"/>
              <a:ea typeface="Helvetica Neue"/>
              <a:cs typeface="Helvetica Neue"/>
              <a:sym typeface="Helvetica Neue"/>
            </a:endParaRPr>
          </a:p>
        </p:txBody>
      </p:sp>
      <p:sp>
        <p:nvSpPr>
          <p:cNvPr id="71" name="Google Shape;71;p15"/>
          <p:cNvSpPr txBox="1"/>
          <p:nvPr/>
        </p:nvSpPr>
        <p:spPr>
          <a:xfrm>
            <a:off x="522152" y="2306435"/>
            <a:ext cx="8462700" cy="112951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b="1" dirty="0">
                <a:solidFill>
                  <a:schemeClr val="dk1"/>
                </a:solidFill>
                <a:latin typeface="Helvetica Neue"/>
                <a:ea typeface="Helvetica Neue"/>
                <a:cs typeface="Helvetica Neue"/>
                <a:sym typeface="Helvetica Neue"/>
              </a:rPr>
              <a:t>In addition to clinical practice guidelines developed by other medical associations, the recommendations by iCARDIO Alliance take into account resource availability on at least 3 economic levels (with no economic consideration; resources somewhat limited; resources severely limited).</a:t>
            </a:r>
            <a:endParaRPr sz="1200" b="1" dirty="0">
              <a:solidFill>
                <a:schemeClr val="dk1"/>
              </a:solidFill>
              <a:latin typeface="Helvetica Neue"/>
              <a:ea typeface="Helvetica Neue"/>
              <a:cs typeface="Helvetica Neue"/>
              <a:sym typeface="Helvetica Neue"/>
            </a:endParaRPr>
          </a:p>
        </p:txBody>
      </p:sp>
      <p:sp>
        <p:nvSpPr>
          <p:cNvPr id="72" name="Google Shape;72;p15"/>
          <p:cNvSpPr txBox="1"/>
          <p:nvPr/>
        </p:nvSpPr>
        <p:spPr>
          <a:xfrm>
            <a:off x="510650" y="3113114"/>
            <a:ext cx="8220000" cy="91714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b="1" dirty="0">
                <a:solidFill>
                  <a:schemeClr val="dk1"/>
                </a:solidFill>
                <a:latin typeface="Helvetica Neue"/>
                <a:ea typeface="Helvetica Neue"/>
                <a:cs typeface="Helvetica Neue"/>
                <a:sym typeface="Helvetica Neue"/>
              </a:rPr>
              <a:t>They are written by a team including world renowned experts with a maximum of 50% of the writing task force representing Europe and North America and 50% or more from the rest of the world.</a:t>
            </a:r>
            <a:endParaRPr sz="1200" b="1" dirty="0">
              <a:solidFill>
                <a:schemeClr val="dk1"/>
              </a:solidFill>
              <a:latin typeface="Helvetica Neue"/>
              <a:ea typeface="Helvetica Neue"/>
              <a:cs typeface="Helvetica Neue"/>
              <a:sym typeface="Helvetica Neue"/>
            </a:endParaRPr>
          </a:p>
        </p:txBody>
      </p:sp>
      <p:sp>
        <p:nvSpPr>
          <p:cNvPr id="73" name="Google Shape;73;p15"/>
          <p:cNvSpPr txBox="1"/>
          <p:nvPr/>
        </p:nvSpPr>
        <p:spPr>
          <a:xfrm>
            <a:off x="541122" y="3705286"/>
            <a:ext cx="8220000" cy="91714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b="1" dirty="0">
                <a:solidFill>
                  <a:schemeClr val="dk1"/>
                </a:solidFill>
                <a:latin typeface="Helvetica Neue"/>
                <a:ea typeface="Helvetica Neue"/>
                <a:cs typeface="Helvetica Neue"/>
                <a:sym typeface="Helvetica Neue"/>
              </a:rPr>
              <a:t>The peer review team is also made up of worldwide experts further enriching these documents and leading to a final phase of public review open to all.</a:t>
            </a:r>
            <a:endParaRPr sz="1200" b="1" dirty="0">
              <a:solidFill>
                <a:schemeClr val="dk1"/>
              </a:solidFill>
              <a:latin typeface="Helvetica Neue"/>
              <a:ea typeface="Helvetica Neue"/>
              <a:cs typeface="Helvetica Neue"/>
              <a:sym typeface="Helvetica Neue"/>
            </a:endParaRPr>
          </a:p>
        </p:txBody>
      </p:sp>
      <p:sp>
        <p:nvSpPr>
          <p:cNvPr id="74" name="Google Shape;74;p15"/>
          <p:cNvSpPr/>
          <p:nvPr/>
        </p:nvSpPr>
        <p:spPr>
          <a:xfrm>
            <a:off x="442900" y="1487575"/>
            <a:ext cx="67800" cy="63900"/>
          </a:xfrm>
          <a:prstGeom prst="roundRect">
            <a:avLst>
              <a:gd name="adj" fmla="val 16667"/>
            </a:avLst>
          </a:prstGeom>
          <a:solidFill>
            <a:srgbClr val="33831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a:solidFill>
                <a:schemeClr val="dk1"/>
              </a:solidFill>
              <a:latin typeface="Helvetica Neue"/>
              <a:ea typeface="Helvetica Neue"/>
              <a:cs typeface="Helvetica Neue"/>
              <a:sym typeface="Helvetica Neue"/>
            </a:endParaRPr>
          </a:p>
        </p:txBody>
      </p:sp>
      <p:sp>
        <p:nvSpPr>
          <p:cNvPr id="75" name="Google Shape;75;p15"/>
          <p:cNvSpPr/>
          <p:nvPr/>
        </p:nvSpPr>
        <p:spPr>
          <a:xfrm>
            <a:off x="442900" y="2221417"/>
            <a:ext cx="67800" cy="63900"/>
          </a:xfrm>
          <a:prstGeom prst="roundRect">
            <a:avLst>
              <a:gd name="adj" fmla="val 16667"/>
            </a:avLst>
          </a:prstGeom>
          <a:solidFill>
            <a:srgbClr val="33831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a:solidFill>
                <a:schemeClr val="dk1"/>
              </a:solidFill>
              <a:latin typeface="Helvetica Neue"/>
              <a:ea typeface="Helvetica Neue"/>
              <a:cs typeface="Helvetica Neue"/>
              <a:sym typeface="Helvetica Neue"/>
            </a:endParaRPr>
          </a:p>
        </p:txBody>
      </p:sp>
      <p:sp>
        <p:nvSpPr>
          <p:cNvPr id="76" name="Google Shape;76;p15"/>
          <p:cNvSpPr/>
          <p:nvPr/>
        </p:nvSpPr>
        <p:spPr>
          <a:xfrm>
            <a:off x="442900" y="2837926"/>
            <a:ext cx="67800" cy="63900"/>
          </a:xfrm>
          <a:prstGeom prst="roundRect">
            <a:avLst>
              <a:gd name="adj" fmla="val 16667"/>
            </a:avLst>
          </a:prstGeom>
          <a:solidFill>
            <a:srgbClr val="33831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a:solidFill>
                <a:schemeClr val="dk1"/>
              </a:solidFill>
              <a:latin typeface="Helvetica Neue"/>
              <a:ea typeface="Helvetica Neue"/>
              <a:cs typeface="Helvetica Neue"/>
              <a:sym typeface="Helvetica Neue"/>
            </a:endParaRPr>
          </a:p>
        </p:txBody>
      </p:sp>
      <p:sp>
        <p:nvSpPr>
          <p:cNvPr id="77" name="Google Shape;77;p15"/>
          <p:cNvSpPr/>
          <p:nvPr/>
        </p:nvSpPr>
        <p:spPr>
          <a:xfrm>
            <a:off x="442900" y="3536499"/>
            <a:ext cx="67800" cy="63900"/>
          </a:xfrm>
          <a:prstGeom prst="roundRect">
            <a:avLst>
              <a:gd name="adj" fmla="val 16667"/>
            </a:avLst>
          </a:prstGeom>
          <a:solidFill>
            <a:srgbClr val="33831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a:solidFill>
                <a:schemeClr val="dk1"/>
              </a:solidFill>
              <a:latin typeface="Helvetica Neue"/>
              <a:ea typeface="Helvetica Neue"/>
              <a:cs typeface="Helvetica Neue"/>
              <a:sym typeface="Helvetica Neue"/>
            </a:endParaRPr>
          </a:p>
        </p:txBody>
      </p:sp>
      <p:sp>
        <p:nvSpPr>
          <p:cNvPr id="78" name="Google Shape;78;p15"/>
          <p:cNvSpPr/>
          <p:nvPr/>
        </p:nvSpPr>
        <p:spPr>
          <a:xfrm>
            <a:off x="442900" y="4136769"/>
            <a:ext cx="67800" cy="63900"/>
          </a:xfrm>
          <a:prstGeom prst="roundRect">
            <a:avLst>
              <a:gd name="adj" fmla="val 16667"/>
            </a:avLst>
          </a:prstGeom>
          <a:solidFill>
            <a:srgbClr val="33831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a:solidFill>
                <a:schemeClr val="dk1"/>
              </a:solidFill>
              <a:latin typeface="Helvetica Neue"/>
              <a:ea typeface="Helvetica Neue"/>
              <a:cs typeface="Helvetica Neue"/>
              <a:sym typeface="Helvetica Neue"/>
            </a:endParaRPr>
          </a:p>
        </p:txBody>
      </p:sp>
      <p:sp>
        <p:nvSpPr>
          <p:cNvPr id="2" name="ZoneTexte 2">
            <a:extLst>
              <a:ext uri="{FF2B5EF4-FFF2-40B4-BE49-F238E27FC236}">
                <a16:creationId xmlns:a16="http://schemas.microsoft.com/office/drawing/2014/main" id="{B4ACBDCB-2C27-1460-6DDE-C5B3E1D6F0DC}"/>
              </a:ext>
            </a:extLst>
          </p:cNvPr>
          <p:cNvSpPr txBox="1"/>
          <p:nvPr/>
        </p:nvSpPr>
        <p:spPr>
          <a:xfrm>
            <a:off x="-1" y="4792841"/>
            <a:ext cx="8761123" cy="246221"/>
          </a:xfrm>
          <a:prstGeom prst="rect">
            <a:avLst/>
          </a:prstGeom>
          <a:noFill/>
        </p:spPr>
        <p:txBody>
          <a:bodyPr wrap="square" rtlCol="0">
            <a:spAutoFit/>
          </a:bodyPr>
          <a:lstStyle/>
          <a:p>
            <a:pPr algn="r"/>
            <a:r>
              <a:rPr lang="fr-FR" sz="1000" dirty="0"/>
              <a:t>Chopra V, et al. Global </a:t>
            </a:r>
            <a:r>
              <a:rPr lang="fr-FR" sz="1000" dirty="0" err="1"/>
              <a:t>Cardiol</a:t>
            </a:r>
            <a:r>
              <a:rPr lang="fr-FR" sz="1000" dirty="0"/>
              <a:t> [Internet]. 2025 Jun. 30 [</a:t>
            </a:r>
            <a:r>
              <a:rPr lang="fr-FR" sz="1000" dirty="0" err="1"/>
              <a:t>cited</a:t>
            </a:r>
            <a:r>
              <a:rPr lang="fr-FR" sz="1000" dirty="0"/>
              <a:t> 2025 Aug. 20];3(2). </a:t>
            </a:r>
            <a:r>
              <a:rPr lang="fr-FR" sz="1000" dirty="0" err="1"/>
              <a:t>Available</a:t>
            </a:r>
            <a:r>
              <a:rPr lang="fr-FR" sz="1000" dirty="0"/>
              <a:t> </a:t>
            </a:r>
            <a:r>
              <a:rPr lang="fr-FR" sz="1000" dirty="0" err="1"/>
              <a:t>from</a:t>
            </a:r>
            <a:r>
              <a:rPr lang="fr-FR" sz="1000" dirty="0"/>
              <a:t>: </a:t>
            </a:r>
            <a:r>
              <a:rPr lang="fr-FR" sz="1000" dirty="0">
                <a:hlinkClick r:id="rId3"/>
              </a:rPr>
              <a:t>https://www.globalcardiology.info/site/article/view/70</a:t>
            </a:r>
            <a:endParaRPr lang="en-US" sz="700" dirty="0">
              <a:latin typeface="Helvetica Neue" panose="02000503000000020004" pitchFamily="2" charset="0"/>
              <a:ea typeface="Helvetica Neue" panose="02000503000000020004" pitchFamily="2" charset="0"/>
              <a:cs typeface="Helvetica Neue" panose="02000503000000020004"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ommendations for special conditions in HF">
            <a:extLst>
              <a:ext uri="{FF2B5EF4-FFF2-40B4-BE49-F238E27FC236}">
                <a16:creationId xmlns:a16="http://schemas.microsoft.com/office/drawing/2014/main" id="{6686E0F9-8A42-3C89-43F0-555B55B104F0}"/>
              </a:ext>
            </a:extLst>
          </p:cNvPr>
          <p:cNvSpPr txBox="1">
            <a:spLocks/>
          </p:cNvSpPr>
          <p:nvPr/>
        </p:nvSpPr>
        <p:spPr>
          <a:xfrm>
            <a:off x="240522" y="0"/>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defTabSz="2292038" rtl="0">
              <a:lnSpc>
                <a:spcPct val="100000"/>
              </a:lnSpc>
              <a:spcBef>
                <a:spcPts val="0"/>
              </a:spcBef>
              <a:spcAft>
                <a:spcPts val="0"/>
              </a:spcAft>
              <a:buClr>
                <a:srgbClr val="338310"/>
              </a:buClr>
              <a:buSzPts val="3400"/>
              <a:buFont typeface="Helvetica Neue"/>
              <a:buNone/>
              <a:defRPr sz="7990" b="1" i="0" u="none" strike="noStrike" cap="none" spc="-159">
                <a:solidFill>
                  <a:srgbClr val="338310"/>
                </a:solidFill>
                <a:latin typeface="Helvetica Neue"/>
                <a:ea typeface="Helvetica Neue"/>
                <a:cs typeface="Helvetica Neue"/>
                <a:sym typeface="Helvetica Neue"/>
              </a:defRPr>
            </a:lvl1pPr>
            <a:lvl2pPr marR="0" lvl="1" algn="l" rtl="0">
              <a:lnSpc>
                <a:spcPct val="100000"/>
              </a:lnSpc>
              <a:spcBef>
                <a:spcPts val="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9pPr>
          </a:lstStyle>
          <a:p>
            <a:r>
              <a:rPr lang="fr-FR" sz="2800" dirty="0" err="1"/>
              <a:t>Recommendations</a:t>
            </a:r>
            <a:r>
              <a:rPr lang="fr-FR" sz="2800" dirty="0"/>
              <a:t> </a:t>
            </a:r>
            <a:r>
              <a:rPr lang="fr-FR" sz="2800" dirty="0" err="1"/>
              <a:t>with</a:t>
            </a:r>
            <a:r>
              <a:rPr lang="fr-FR" sz="2800" dirty="0"/>
              <a:t> </a:t>
            </a:r>
            <a:r>
              <a:rPr lang="fr-FR" sz="2800" dirty="0" err="1"/>
              <a:t>special</a:t>
            </a:r>
            <a:r>
              <a:rPr lang="fr-FR" sz="2800" dirty="0"/>
              <a:t> </a:t>
            </a:r>
            <a:r>
              <a:rPr lang="fr-FR" sz="2800" dirty="0" err="1"/>
              <a:t>considerations</a:t>
            </a:r>
            <a:endParaRPr lang="fr-FR" sz="2800" dirty="0"/>
          </a:p>
        </p:txBody>
      </p:sp>
      <p:pic>
        <p:nvPicPr>
          <p:cNvPr id="283" name="Capture d’écran 2025-07-09 à 09.55.19.png" descr="Capture d’écran 2025-07-09 à 09.55.19.png"/>
          <p:cNvPicPr>
            <a:picLocks noChangeAspect="1"/>
          </p:cNvPicPr>
          <p:nvPr/>
        </p:nvPicPr>
        <p:blipFill>
          <a:blip r:embed="rId2"/>
          <a:srcRect t="7596"/>
          <a:stretch>
            <a:fillRect/>
          </a:stretch>
        </p:blipFill>
        <p:spPr>
          <a:xfrm>
            <a:off x="2034146" y="526585"/>
            <a:ext cx="4933352" cy="4220350"/>
          </a:xfrm>
          <a:prstGeom prst="rect">
            <a:avLst/>
          </a:prstGeom>
          <a:ln>
            <a:noFill/>
          </a:ln>
          <a:effectLst>
            <a:outerShdw blurRad="292100" dist="139700" dir="2700000" algn="tl" rotWithShape="0">
              <a:srgbClr val="333333">
                <a:alpha val="65000"/>
              </a:srgbClr>
            </a:outerShdw>
          </a:effectLst>
        </p:spPr>
      </p:pic>
      <p:sp>
        <p:nvSpPr>
          <p:cNvPr id="2" name="ZoneTexte 2">
            <a:extLst>
              <a:ext uri="{FF2B5EF4-FFF2-40B4-BE49-F238E27FC236}">
                <a16:creationId xmlns:a16="http://schemas.microsoft.com/office/drawing/2014/main" id="{7063C90F-F657-CB7A-B040-E7B102FDBF4E}"/>
              </a:ext>
            </a:extLst>
          </p:cNvPr>
          <p:cNvSpPr txBox="1"/>
          <p:nvPr/>
        </p:nvSpPr>
        <p:spPr>
          <a:xfrm>
            <a:off x="-1" y="4839257"/>
            <a:ext cx="8761123" cy="246221"/>
          </a:xfrm>
          <a:prstGeom prst="rect">
            <a:avLst/>
          </a:prstGeom>
          <a:noFill/>
        </p:spPr>
        <p:txBody>
          <a:bodyPr wrap="square" rtlCol="0">
            <a:spAutoFit/>
          </a:bodyPr>
          <a:lstStyle/>
          <a:p>
            <a:pPr algn="r"/>
            <a:r>
              <a:rPr lang="fr-FR" sz="1000" dirty="0"/>
              <a:t>Chopra V, et al. Global </a:t>
            </a:r>
            <a:r>
              <a:rPr lang="fr-FR" sz="1000" dirty="0" err="1"/>
              <a:t>Cardiol</a:t>
            </a:r>
            <a:r>
              <a:rPr lang="fr-FR" sz="1000" dirty="0"/>
              <a:t> [Internet]. 2025 Jun. 30 [</a:t>
            </a:r>
            <a:r>
              <a:rPr lang="fr-FR" sz="1000" dirty="0" err="1"/>
              <a:t>cited</a:t>
            </a:r>
            <a:r>
              <a:rPr lang="fr-FR" sz="1000" dirty="0"/>
              <a:t> 2025 Aug. 20];3(2). </a:t>
            </a:r>
            <a:r>
              <a:rPr lang="fr-FR" sz="1000" dirty="0" err="1"/>
              <a:t>Available</a:t>
            </a:r>
            <a:r>
              <a:rPr lang="fr-FR" sz="1000" dirty="0"/>
              <a:t> </a:t>
            </a:r>
            <a:r>
              <a:rPr lang="fr-FR" sz="1000" dirty="0" err="1"/>
              <a:t>from</a:t>
            </a:r>
            <a:r>
              <a:rPr lang="fr-FR" sz="1000" dirty="0"/>
              <a:t>: </a:t>
            </a:r>
            <a:r>
              <a:rPr lang="fr-FR" sz="1000" dirty="0">
                <a:hlinkClick r:id="rId3"/>
              </a:rPr>
              <a:t>https://www.globalcardiology.info/site/article/view/70</a:t>
            </a:r>
            <a:endParaRPr lang="en-US" sz="700" dirty="0">
              <a:latin typeface="Helvetica Neue" panose="02000503000000020004" pitchFamily="2" charset="0"/>
              <a:ea typeface="Helvetica Neue" panose="02000503000000020004" pitchFamily="2" charset="0"/>
              <a:cs typeface="Helvetica Neue" panose="02000503000000020004"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8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 name="Capture d’écran 2025-07-09 à 10.01.21.png" descr="Capture d’écran 2025-07-09 à 10.01.21.png"/>
          <p:cNvPicPr>
            <a:picLocks noChangeAspect="1"/>
          </p:cNvPicPr>
          <p:nvPr/>
        </p:nvPicPr>
        <p:blipFill>
          <a:blip r:embed="rId2"/>
          <a:stretch>
            <a:fillRect/>
          </a:stretch>
        </p:blipFill>
        <p:spPr>
          <a:xfrm>
            <a:off x="730732" y="493855"/>
            <a:ext cx="7682536" cy="4155790"/>
          </a:xfrm>
          <a:prstGeom prst="rect">
            <a:avLst/>
          </a:prstGeom>
          <a:ln>
            <a:noFill/>
          </a:ln>
          <a:effectLst>
            <a:outerShdw blurRad="292100" dist="139700" dir="2700000" algn="tl" rotWithShape="0">
              <a:srgbClr val="333333">
                <a:alpha val="65000"/>
              </a:srgbClr>
            </a:outerShdw>
          </a:effectLst>
        </p:spPr>
      </p:pic>
      <p:sp>
        <p:nvSpPr>
          <p:cNvPr id="4" name="Recommendations for special conditions in HF">
            <a:extLst>
              <a:ext uri="{FF2B5EF4-FFF2-40B4-BE49-F238E27FC236}">
                <a16:creationId xmlns:a16="http://schemas.microsoft.com/office/drawing/2014/main" id="{F201DE5A-9439-0CC3-A03B-D6CE9034AB73}"/>
              </a:ext>
            </a:extLst>
          </p:cNvPr>
          <p:cNvSpPr txBox="1">
            <a:spLocks/>
          </p:cNvSpPr>
          <p:nvPr/>
        </p:nvSpPr>
        <p:spPr>
          <a:xfrm>
            <a:off x="311700" y="-78845"/>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defTabSz="2292038" rtl="0">
              <a:lnSpc>
                <a:spcPct val="100000"/>
              </a:lnSpc>
              <a:spcBef>
                <a:spcPts val="0"/>
              </a:spcBef>
              <a:spcAft>
                <a:spcPts val="0"/>
              </a:spcAft>
              <a:buClr>
                <a:srgbClr val="338310"/>
              </a:buClr>
              <a:buSzPts val="3400"/>
              <a:buFont typeface="Helvetica Neue"/>
              <a:buNone/>
              <a:defRPr sz="7990" b="1" i="0" u="none" strike="noStrike" cap="none" spc="-159">
                <a:solidFill>
                  <a:srgbClr val="338310"/>
                </a:solidFill>
                <a:latin typeface="Helvetica Neue"/>
                <a:ea typeface="Helvetica Neue"/>
                <a:cs typeface="Helvetica Neue"/>
                <a:sym typeface="Helvetica Neue"/>
              </a:defRPr>
            </a:lvl1pPr>
            <a:lvl2pPr marR="0" lvl="1" algn="l" rtl="0">
              <a:lnSpc>
                <a:spcPct val="100000"/>
              </a:lnSpc>
              <a:spcBef>
                <a:spcPts val="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9pPr>
          </a:lstStyle>
          <a:p>
            <a:r>
              <a:rPr lang="fr-FR" sz="2800" dirty="0" err="1"/>
              <a:t>Overview</a:t>
            </a:r>
            <a:r>
              <a:rPr lang="fr-FR" sz="2800" dirty="0"/>
              <a:t> of </a:t>
            </a:r>
            <a:r>
              <a:rPr lang="fr-FR" sz="2800" dirty="0" err="1"/>
              <a:t>HFpEF</a:t>
            </a:r>
            <a:r>
              <a:rPr lang="fr-FR" sz="2800" dirty="0"/>
              <a:t> management</a:t>
            </a:r>
          </a:p>
        </p:txBody>
      </p:sp>
      <p:sp>
        <p:nvSpPr>
          <p:cNvPr id="2" name="ZoneTexte 2">
            <a:extLst>
              <a:ext uri="{FF2B5EF4-FFF2-40B4-BE49-F238E27FC236}">
                <a16:creationId xmlns:a16="http://schemas.microsoft.com/office/drawing/2014/main" id="{112F20D9-9C46-4A97-444F-3EFF9D3125DF}"/>
              </a:ext>
            </a:extLst>
          </p:cNvPr>
          <p:cNvSpPr txBox="1"/>
          <p:nvPr/>
        </p:nvSpPr>
        <p:spPr>
          <a:xfrm>
            <a:off x="-1" y="4792841"/>
            <a:ext cx="8761123" cy="246221"/>
          </a:xfrm>
          <a:prstGeom prst="rect">
            <a:avLst/>
          </a:prstGeom>
          <a:noFill/>
        </p:spPr>
        <p:txBody>
          <a:bodyPr wrap="square" rtlCol="0">
            <a:spAutoFit/>
          </a:bodyPr>
          <a:lstStyle/>
          <a:p>
            <a:pPr algn="r"/>
            <a:r>
              <a:rPr lang="fr-FR" sz="1000" dirty="0"/>
              <a:t>Chopra V, et al. Global </a:t>
            </a:r>
            <a:r>
              <a:rPr lang="fr-FR" sz="1000" dirty="0" err="1"/>
              <a:t>Cardiol</a:t>
            </a:r>
            <a:r>
              <a:rPr lang="fr-FR" sz="1000" dirty="0"/>
              <a:t> [Internet]. 2025 Jun. 30 [</a:t>
            </a:r>
            <a:r>
              <a:rPr lang="fr-FR" sz="1000" dirty="0" err="1"/>
              <a:t>cited</a:t>
            </a:r>
            <a:r>
              <a:rPr lang="fr-FR" sz="1000" dirty="0"/>
              <a:t> 2025 Aug. 20];3(2). </a:t>
            </a:r>
            <a:r>
              <a:rPr lang="fr-FR" sz="1000" dirty="0" err="1"/>
              <a:t>Available</a:t>
            </a:r>
            <a:r>
              <a:rPr lang="fr-FR" sz="1000" dirty="0"/>
              <a:t> </a:t>
            </a:r>
            <a:r>
              <a:rPr lang="fr-FR" sz="1000" dirty="0" err="1"/>
              <a:t>from</a:t>
            </a:r>
            <a:r>
              <a:rPr lang="fr-FR" sz="1000" dirty="0"/>
              <a:t>: </a:t>
            </a:r>
            <a:r>
              <a:rPr lang="fr-FR" sz="1000" dirty="0">
                <a:hlinkClick r:id="rId3"/>
              </a:rPr>
              <a:t>https://www.globalcardiology.info/site/article/view/70</a:t>
            </a:r>
            <a:endParaRPr lang="en-US" sz="700" dirty="0">
              <a:latin typeface="Helvetica Neue" panose="02000503000000020004" pitchFamily="2" charset="0"/>
              <a:ea typeface="Helvetica Neue" panose="02000503000000020004" pitchFamily="2" charset="0"/>
              <a:cs typeface="Helvetica Neue" panose="02000503000000020004"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 name="Capture d’écran 2025-07-09 à 10.00.35.png" descr="Capture d’écran 2025-07-09 à 10.00.35.png"/>
          <p:cNvPicPr>
            <a:picLocks noChangeAspect="1"/>
          </p:cNvPicPr>
          <p:nvPr/>
        </p:nvPicPr>
        <p:blipFill>
          <a:blip r:embed="rId2"/>
          <a:srcRect t="5924" b="2239"/>
          <a:stretch>
            <a:fillRect/>
          </a:stretch>
        </p:blipFill>
        <p:spPr>
          <a:xfrm>
            <a:off x="683109" y="608053"/>
            <a:ext cx="7588266" cy="4070652"/>
          </a:xfrm>
          <a:prstGeom prst="rect">
            <a:avLst/>
          </a:prstGeom>
          <a:ln>
            <a:noFill/>
          </a:ln>
          <a:effectLst>
            <a:outerShdw blurRad="292100" dist="139700" dir="2700000" algn="tl" rotWithShape="0">
              <a:srgbClr val="333333">
                <a:alpha val="65000"/>
              </a:srgbClr>
            </a:outerShdw>
          </a:effectLst>
        </p:spPr>
      </p:pic>
      <p:sp>
        <p:nvSpPr>
          <p:cNvPr id="5" name="Recommendations for special conditions in HF">
            <a:extLst>
              <a:ext uri="{FF2B5EF4-FFF2-40B4-BE49-F238E27FC236}">
                <a16:creationId xmlns:a16="http://schemas.microsoft.com/office/drawing/2014/main" id="{BD3E3AFF-31C9-1725-1881-3D5E9141381E}"/>
              </a:ext>
            </a:extLst>
          </p:cNvPr>
          <p:cNvSpPr txBox="1">
            <a:spLocks/>
          </p:cNvSpPr>
          <p:nvPr/>
        </p:nvSpPr>
        <p:spPr>
          <a:xfrm>
            <a:off x="279209" y="-16244"/>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defTabSz="2292038" rtl="0">
              <a:lnSpc>
                <a:spcPct val="100000"/>
              </a:lnSpc>
              <a:spcBef>
                <a:spcPts val="0"/>
              </a:spcBef>
              <a:spcAft>
                <a:spcPts val="0"/>
              </a:spcAft>
              <a:buClr>
                <a:srgbClr val="338310"/>
              </a:buClr>
              <a:buSzPts val="3400"/>
              <a:buFont typeface="Helvetica Neue"/>
              <a:buNone/>
              <a:defRPr sz="7990" b="1" i="0" u="none" strike="noStrike" cap="none" spc="-159">
                <a:solidFill>
                  <a:srgbClr val="338310"/>
                </a:solidFill>
                <a:latin typeface="Helvetica Neue"/>
                <a:ea typeface="Helvetica Neue"/>
                <a:cs typeface="Helvetica Neue"/>
                <a:sym typeface="Helvetica Neue"/>
              </a:defRPr>
            </a:lvl1pPr>
            <a:lvl2pPr marR="0" lvl="1" algn="l" rtl="0">
              <a:lnSpc>
                <a:spcPct val="100000"/>
              </a:lnSpc>
              <a:spcBef>
                <a:spcPts val="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9pPr>
          </a:lstStyle>
          <a:p>
            <a:r>
              <a:rPr lang="fr-FR" sz="2800" dirty="0" err="1"/>
              <a:t>Overview</a:t>
            </a:r>
            <a:r>
              <a:rPr lang="fr-FR" sz="2800" dirty="0"/>
              <a:t> of HFrEF management</a:t>
            </a:r>
          </a:p>
        </p:txBody>
      </p:sp>
      <p:sp>
        <p:nvSpPr>
          <p:cNvPr id="3" name="ZoneTexte 2">
            <a:extLst>
              <a:ext uri="{FF2B5EF4-FFF2-40B4-BE49-F238E27FC236}">
                <a16:creationId xmlns:a16="http://schemas.microsoft.com/office/drawing/2014/main" id="{565E4E9C-28B0-BBFA-ED67-2C4D228CE343}"/>
              </a:ext>
            </a:extLst>
          </p:cNvPr>
          <p:cNvSpPr txBox="1"/>
          <p:nvPr/>
        </p:nvSpPr>
        <p:spPr>
          <a:xfrm>
            <a:off x="5154736" y="4429699"/>
            <a:ext cx="2853266" cy="215444"/>
          </a:xfrm>
          <a:prstGeom prst="rect">
            <a:avLst/>
          </a:prstGeom>
          <a:noFill/>
        </p:spPr>
        <p:txBody>
          <a:bodyPr wrap="square" rtlCol="0">
            <a:spAutoFit/>
          </a:bodyPr>
          <a:lstStyle/>
          <a:p>
            <a:pPr algn="r"/>
            <a:r>
              <a:rPr lang="en-US" sz="800" dirty="0"/>
              <a:t>Adapted from Mishra S. et al. Indian Heart J. 2018 </a:t>
            </a:r>
          </a:p>
        </p:txBody>
      </p:sp>
      <p:sp>
        <p:nvSpPr>
          <p:cNvPr id="4" name="ZoneTexte 2">
            <a:extLst>
              <a:ext uri="{FF2B5EF4-FFF2-40B4-BE49-F238E27FC236}">
                <a16:creationId xmlns:a16="http://schemas.microsoft.com/office/drawing/2014/main" id="{45801543-A5E7-C18D-78BC-1C97C74C19A3}"/>
              </a:ext>
            </a:extLst>
          </p:cNvPr>
          <p:cNvSpPr txBox="1"/>
          <p:nvPr/>
        </p:nvSpPr>
        <p:spPr>
          <a:xfrm>
            <a:off x="-1" y="4792841"/>
            <a:ext cx="8761123" cy="246221"/>
          </a:xfrm>
          <a:prstGeom prst="rect">
            <a:avLst/>
          </a:prstGeom>
          <a:noFill/>
        </p:spPr>
        <p:txBody>
          <a:bodyPr wrap="square" rtlCol="0">
            <a:spAutoFit/>
          </a:bodyPr>
          <a:lstStyle/>
          <a:p>
            <a:pPr algn="r"/>
            <a:r>
              <a:rPr lang="fr-FR" sz="1000" dirty="0"/>
              <a:t>Chopra V, et al. Global </a:t>
            </a:r>
            <a:r>
              <a:rPr lang="fr-FR" sz="1000" dirty="0" err="1"/>
              <a:t>Cardiol</a:t>
            </a:r>
            <a:r>
              <a:rPr lang="fr-FR" sz="1000" dirty="0"/>
              <a:t> [Internet]. 2025 Jun. 30 [</a:t>
            </a:r>
            <a:r>
              <a:rPr lang="fr-FR" sz="1000" dirty="0" err="1"/>
              <a:t>cited</a:t>
            </a:r>
            <a:r>
              <a:rPr lang="fr-FR" sz="1000" dirty="0"/>
              <a:t> 2025 Aug. 20];3(2). </a:t>
            </a:r>
            <a:r>
              <a:rPr lang="fr-FR" sz="1000" dirty="0" err="1"/>
              <a:t>Available</a:t>
            </a:r>
            <a:r>
              <a:rPr lang="fr-FR" sz="1000" dirty="0"/>
              <a:t> </a:t>
            </a:r>
            <a:r>
              <a:rPr lang="fr-FR" sz="1000" dirty="0" err="1"/>
              <a:t>from</a:t>
            </a:r>
            <a:r>
              <a:rPr lang="fr-FR" sz="1000" dirty="0"/>
              <a:t>: </a:t>
            </a:r>
            <a:r>
              <a:rPr lang="fr-FR" sz="1000" dirty="0">
                <a:hlinkClick r:id="rId3"/>
              </a:rPr>
              <a:t>https://www.globalcardiology.info/site/article/view/70</a:t>
            </a:r>
            <a:endParaRPr lang="en-US" sz="700" dirty="0">
              <a:latin typeface="Helvetica Neue" panose="02000503000000020004" pitchFamily="2" charset="0"/>
              <a:ea typeface="Helvetica Neue" panose="02000503000000020004" pitchFamily="2" charset="0"/>
              <a:cs typeface="Helvetica Neue" panose="02000503000000020004"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EC972-F2AF-D332-C0B9-6316367EFC39}"/>
              </a:ext>
            </a:extLst>
          </p:cNvPr>
          <p:cNvSpPr>
            <a:spLocks noGrp="1"/>
          </p:cNvSpPr>
          <p:nvPr>
            <p:ph type="title"/>
          </p:nvPr>
        </p:nvSpPr>
        <p:spPr>
          <a:xfrm>
            <a:off x="311699" y="98534"/>
            <a:ext cx="8520600" cy="572700"/>
          </a:xfrm>
        </p:spPr>
        <p:txBody>
          <a:bodyPr>
            <a:normAutofit fontScale="90000"/>
          </a:bodyPr>
          <a:lstStyle/>
          <a:p>
            <a:r>
              <a:rPr lang="en-US" dirty="0"/>
              <a:t>iCARDIO Guidelines Development</a:t>
            </a:r>
          </a:p>
        </p:txBody>
      </p:sp>
      <p:sp>
        <p:nvSpPr>
          <p:cNvPr id="4" name="Google Shape;117;p17">
            <a:extLst>
              <a:ext uri="{FF2B5EF4-FFF2-40B4-BE49-F238E27FC236}">
                <a16:creationId xmlns:a16="http://schemas.microsoft.com/office/drawing/2014/main" id="{ACE2C2F1-5C97-8FF6-AB90-17BC7FFDCBC9}"/>
              </a:ext>
            </a:extLst>
          </p:cNvPr>
          <p:cNvSpPr txBox="1"/>
          <p:nvPr/>
        </p:nvSpPr>
        <p:spPr>
          <a:xfrm>
            <a:off x="159662" y="918608"/>
            <a:ext cx="8935137" cy="4006783"/>
          </a:xfrm>
          <a:prstGeom prst="rect">
            <a:avLst/>
          </a:prstGeom>
          <a:noFill/>
          <a:ln>
            <a:noFill/>
          </a:ln>
        </p:spPr>
        <p:txBody>
          <a:bodyPr spcFirstLastPara="1" wrap="square" lIns="91425" tIns="91425" rIns="91425" bIns="91425" anchor="t" anchorCtr="0">
            <a:noAutofit/>
          </a:bodyPr>
          <a:lstStyle/>
          <a:p>
            <a:pPr marL="342900" lvl="0" indent="-342900" algn="l" rtl="0">
              <a:spcBef>
                <a:spcPts val="0"/>
              </a:spcBef>
              <a:spcAft>
                <a:spcPts val="0"/>
              </a:spcAft>
              <a:buFont typeface="Courier New" panose="02070309020205020404" pitchFamily="49" charset="0"/>
              <a:buChar char="o"/>
            </a:pPr>
            <a:r>
              <a:rPr lang="en" sz="2000" dirty="0">
                <a:sym typeface="Helvetica Neue"/>
              </a:rPr>
              <a:t>summarize intl guidelines into short, concise, implementable documents</a:t>
            </a:r>
          </a:p>
          <a:p>
            <a:pPr marL="342900" lvl="0" indent="-342900" algn="l" rtl="0">
              <a:spcBef>
                <a:spcPts val="0"/>
              </a:spcBef>
              <a:spcAft>
                <a:spcPts val="0"/>
              </a:spcAft>
              <a:buFont typeface="Courier New" panose="02070309020205020404" pitchFamily="49" charset="0"/>
              <a:buChar char="o"/>
            </a:pPr>
            <a:endParaRPr lang="en" sz="2000" dirty="0">
              <a:sym typeface="Helvetica Neue"/>
            </a:endParaRPr>
          </a:p>
          <a:p>
            <a:pPr marL="342900" lvl="0" indent="-342900" algn="l" rtl="0">
              <a:spcBef>
                <a:spcPts val="0"/>
              </a:spcBef>
              <a:spcAft>
                <a:spcPts val="0"/>
              </a:spcAft>
              <a:buFont typeface="Courier New" panose="02070309020205020404" pitchFamily="49" charset="0"/>
              <a:buChar char="o"/>
            </a:pPr>
            <a:r>
              <a:rPr lang="en" sz="2000" dirty="0">
                <a:sym typeface="Helvetica Neue"/>
              </a:rPr>
              <a:t>50% of authors in writing task force from outside Europe &amp; NA</a:t>
            </a:r>
            <a:endParaRPr sz="2000" dirty="0">
              <a:sym typeface="Helvetica Neue"/>
            </a:endParaRPr>
          </a:p>
          <a:p>
            <a:pPr marL="342900" lvl="0" indent="-342900" algn="l" rtl="0">
              <a:spcBef>
                <a:spcPts val="0"/>
              </a:spcBef>
              <a:spcAft>
                <a:spcPts val="0"/>
              </a:spcAft>
              <a:buClr>
                <a:schemeClr val="dk1"/>
              </a:buClr>
              <a:buSzPts val="1100"/>
              <a:buFont typeface="Courier New" panose="02070309020205020404" pitchFamily="49" charset="0"/>
              <a:buChar char="o"/>
            </a:pPr>
            <a:endParaRPr sz="2000" dirty="0">
              <a:sym typeface="Helvetica Neue"/>
            </a:endParaRPr>
          </a:p>
          <a:p>
            <a:pPr marL="342900" lvl="0" indent="-342900">
              <a:buFont typeface="Courier New" panose="02070309020205020404" pitchFamily="49" charset="0"/>
              <a:buChar char="o"/>
            </a:pPr>
            <a:r>
              <a:rPr lang="en" sz="2000" dirty="0">
                <a:sym typeface="Helvetica Neue"/>
              </a:rPr>
              <a:t>suggest task force members and all partner societies propose reviewers therefore guidelines </a:t>
            </a:r>
            <a:r>
              <a:rPr lang="en-GB" sz="2000" dirty="0">
                <a:sym typeface="Helvetica Neue"/>
              </a:rPr>
              <a:t>peer reviewed by worldwide experts </a:t>
            </a:r>
            <a:endParaRPr sz="2000" dirty="0">
              <a:sym typeface="Helvetica Neue"/>
            </a:endParaRPr>
          </a:p>
          <a:p>
            <a:pPr marL="342900" lvl="0" indent="-342900" algn="l" rtl="0">
              <a:spcBef>
                <a:spcPts val="0"/>
              </a:spcBef>
              <a:spcAft>
                <a:spcPts val="0"/>
              </a:spcAft>
              <a:buClr>
                <a:schemeClr val="dk1"/>
              </a:buClr>
              <a:buSzPts val="1100"/>
              <a:buFont typeface="Courier New" panose="02070309020205020404" pitchFamily="49" charset="0"/>
              <a:buChar char="o"/>
            </a:pPr>
            <a:endParaRPr sz="2000" dirty="0">
              <a:sym typeface="Helvetica Neue"/>
            </a:endParaRPr>
          </a:p>
          <a:p>
            <a:pPr marL="342900" lvl="0" indent="-342900" algn="l" rtl="0">
              <a:spcBef>
                <a:spcPts val="0"/>
              </a:spcBef>
              <a:spcAft>
                <a:spcPts val="0"/>
              </a:spcAft>
              <a:buFont typeface="Courier New" panose="02070309020205020404" pitchFamily="49" charset="0"/>
              <a:buChar char="o"/>
            </a:pPr>
            <a:r>
              <a:rPr lang="en" sz="2000" dirty="0">
                <a:sym typeface="Helvetica Neue"/>
              </a:rPr>
              <a:t>public review period open to all</a:t>
            </a:r>
          </a:p>
          <a:p>
            <a:pPr marL="342900" lvl="0" indent="-342900" algn="l" rtl="0">
              <a:spcBef>
                <a:spcPts val="0"/>
              </a:spcBef>
              <a:spcAft>
                <a:spcPts val="0"/>
              </a:spcAft>
              <a:buFont typeface="Courier New" panose="02070309020205020404" pitchFamily="49" charset="0"/>
              <a:buChar char="o"/>
            </a:pPr>
            <a:endParaRPr lang="en" sz="2000" dirty="0">
              <a:sym typeface="Helvetica Neue"/>
            </a:endParaRPr>
          </a:p>
          <a:p>
            <a:pPr marL="342900" lvl="0" indent="-342900" algn="l" rtl="0">
              <a:spcBef>
                <a:spcPts val="0"/>
              </a:spcBef>
              <a:spcAft>
                <a:spcPts val="0"/>
              </a:spcAft>
              <a:buFont typeface="Courier New" panose="02070309020205020404" pitchFamily="49" charset="0"/>
              <a:buChar char="o"/>
            </a:pPr>
            <a:r>
              <a:rPr lang="en" sz="2000" dirty="0">
                <a:sym typeface="Helvetica Neue"/>
              </a:rPr>
              <a:t>publication in 4-5 international journals   (lead: Global Cardiology) </a:t>
            </a:r>
          </a:p>
          <a:p>
            <a:pPr marL="342900" lvl="0" indent="-342900" algn="l" rtl="0">
              <a:spcBef>
                <a:spcPts val="0"/>
              </a:spcBef>
              <a:spcAft>
                <a:spcPts val="0"/>
              </a:spcAft>
              <a:buFont typeface="Courier New" panose="02070309020205020404" pitchFamily="49" charset="0"/>
              <a:buChar char="o"/>
            </a:pPr>
            <a:endParaRPr lang="en" sz="2000" dirty="0">
              <a:sym typeface="Helvetica Neue"/>
            </a:endParaRPr>
          </a:p>
          <a:p>
            <a:pPr marL="342900" lvl="0" indent="-342900" algn="l" rtl="0">
              <a:spcBef>
                <a:spcPts val="0"/>
              </a:spcBef>
              <a:spcAft>
                <a:spcPts val="0"/>
              </a:spcAft>
              <a:buFont typeface="Courier New" panose="02070309020205020404" pitchFamily="49" charset="0"/>
              <a:buChar char="o"/>
            </a:pPr>
            <a:r>
              <a:rPr lang="en-GB" sz="2000" dirty="0"/>
              <a:t>publicly and freely available with open access.</a:t>
            </a:r>
            <a:r>
              <a:rPr lang="en" sz="1000" dirty="0">
                <a:solidFill>
                  <a:schemeClr val="dk1"/>
                </a:solidFill>
                <a:latin typeface="Helvetica Neue"/>
                <a:ea typeface="Helvetica Neue"/>
                <a:cs typeface="Helvetica Neue"/>
                <a:sym typeface="Helvetica Neue"/>
              </a:rPr>
              <a:t>  </a:t>
            </a:r>
            <a:endParaRPr sz="1000"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000" dirty="0">
              <a:solidFill>
                <a:schemeClr val="dk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99085360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7"/>
          <p:cNvSpPr txBox="1">
            <a:spLocks noGrp="1"/>
          </p:cNvSpPr>
          <p:nvPr>
            <p:ph type="title"/>
          </p:nvPr>
        </p:nvSpPr>
        <p:spPr>
          <a:xfrm>
            <a:off x="242544" y="-38529"/>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iCARDIO Alliance Global Guidelines</a:t>
            </a:r>
            <a:endParaRPr dirty="0"/>
          </a:p>
        </p:txBody>
      </p:sp>
      <p:sp>
        <p:nvSpPr>
          <p:cNvPr id="117" name="Google Shape;117;p17"/>
          <p:cNvSpPr txBox="1"/>
          <p:nvPr/>
        </p:nvSpPr>
        <p:spPr>
          <a:xfrm>
            <a:off x="165704" y="538144"/>
            <a:ext cx="8464389" cy="3446266"/>
          </a:xfrm>
          <a:prstGeom prst="rect">
            <a:avLst/>
          </a:prstGeom>
          <a:noFill/>
          <a:ln>
            <a:noFill/>
          </a:ln>
        </p:spPr>
        <p:txBody>
          <a:bodyPr spcFirstLastPara="1" wrap="square" lIns="91425" tIns="91425" rIns="91425" bIns="91425" anchor="t" anchorCtr="0">
            <a:noAutofit/>
          </a:bodyPr>
          <a:lstStyle/>
          <a:p>
            <a:pPr marL="342900" indent="-342900">
              <a:buClr>
                <a:schemeClr val="dk1"/>
              </a:buClr>
              <a:buSzPts val="1100"/>
              <a:buFont typeface="Courier New" panose="02070309020205020404" pitchFamily="49" charset="0"/>
              <a:buChar char="o"/>
            </a:pPr>
            <a:r>
              <a:rPr lang="en-GB" sz="2000" dirty="0">
                <a:sym typeface="Helvetica Neue"/>
              </a:rPr>
              <a:t>GLs statements considering 3 economic levels:</a:t>
            </a:r>
          </a:p>
          <a:p>
            <a:pPr marL="860425" lvl="6" indent="107950">
              <a:buClr>
                <a:schemeClr val="dk1"/>
              </a:buClr>
              <a:buSzPts val="1100"/>
            </a:pPr>
            <a:r>
              <a:rPr lang="en" sz="2000" dirty="0">
                <a:sym typeface="Helvetica Neue"/>
              </a:rPr>
              <a:t>a) evidence-based only</a:t>
            </a:r>
            <a:endParaRPr sz="2000" dirty="0">
              <a:sym typeface="Helvetica Neue"/>
            </a:endParaRPr>
          </a:p>
          <a:p>
            <a:pPr marL="860425" lvl="6" indent="107950">
              <a:buClr>
                <a:schemeClr val="dk1"/>
              </a:buClr>
              <a:buSzPts val="1100"/>
            </a:pPr>
            <a:r>
              <a:rPr lang="en" sz="2000" dirty="0">
                <a:sym typeface="Helvetica Neue"/>
              </a:rPr>
              <a:t>b) resources somewhat limited</a:t>
            </a:r>
            <a:endParaRPr sz="2000" dirty="0">
              <a:sym typeface="Helvetica Neue"/>
            </a:endParaRPr>
          </a:p>
          <a:p>
            <a:pPr marL="860425" lvl="6" indent="107950"/>
            <a:r>
              <a:rPr lang="en" sz="2000" dirty="0">
                <a:sym typeface="Helvetica Neue"/>
              </a:rPr>
              <a:t>c )resources severely limited</a:t>
            </a:r>
            <a:endParaRPr sz="2000" dirty="0">
              <a:sym typeface="Helvetica Neue"/>
            </a:endParaRPr>
          </a:p>
          <a:p>
            <a:pPr marL="342900" indent="-342900">
              <a:buClr>
                <a:schemeClr val="dk1"/>
              </a:buClr>
              <a:buSzPts val="1100"/>
              <a:buFont typeface="Courier New" panose="02070309020205020404" pitchFamily="49" charset="0"/>
              <a:buChar char="o"/>
            </a:pPr>
            <a:endParaRPr sz="2000" dirty="0">
              <a:sym typeface="Helvetica Neue"/>
            </a:endParaRPr>
          </a:p>
          <a:p>
            <a:pPr marL="342900" indent="-342900">
              <a:buFont typeface="Courier New" panose="02070309020205020404" pitchFamily="49" charset="0"/>
              <a:buChar char="o"/>
            </a:pPr>
            <a:r>
              <a:rPr lang="en" sz="2000" dirty="0">
                <a:sym typeface="Helvetica Neue"/>
              </a:rPr>
              <a:t>50% of authors in writing task force from outside Europe &amp; NA</a:t>
            </a:r>
            <a:endParaRPr sz="2000" dirty="0">
              <a:sym typeface="Helvetica Neue"/>
            </a:endParaRPr>
          </a:p>
          <a:p>
            <a:pPr marL="342900" indent="-342900">
              <a:buClr>
                <a:schemeClr val="dk1"/>
              </a:buClr>
              <a:buSzPts val="1100"/>
              <a:buFont typeface="Courier New" panose="02070309020205020404" pitchFamily="49" charset="0"/>
              <a:buChar char="o"/>
            </a:pPr>
            <a:endParaRPr sz="2000" dirty="0">
              <a:sym typeface="Helvetica Neue"/>
            </a:endParaRPr>
          </a:p>
          <a:p>
            <a:pPr marL="342900" indent="-342900">
              <a:buFont typeface="Courier New" panose="02070309020205020404" pitchFamily="49" charset="0"/>
              <a:buChar char="o"/>
            </a:pPr>
            <a:r>
              <a:rPr lang="en" sz="2000" dirty="0">
                <a:sym typeface="Helvetica Neue"/>
              </a:rPr>
              <a:t>all partner societies propose reviewers (and suggest task force members)</a:t>
            </a:r>
            <a:endParaRPr sz="2000" dirty="0">
              <a:sym typeface="Helvetica Neue"/>
            </a:endParaRPr>
          </a:p>
          <a:p>
            <a:pPr marL="342900" indent="-342900">
              <a:buClr>
                <a:schemeClr val="dk1"/>
              </a:buClr>
              <a:buSzPts val="1100"/>
              <a:buFont typeface="Courier New" panose="02070309020205020404" pitchFamily="49" charset="0"/>
              <a:buChar char="o"/>
            </a:pPr>
            <a:endParaRPr sz="2000" dirty="0">
              <a:sym typeface="Helvetica Neue"/>
            </a:endParaRPr>
          </a:p>
          <a:p>
            <a:pPr marL="342900" indent="-342900">
              <a:buFont typeface="Courier New" panose="02070309020205020404" pitchFamily="49" charset="0"/>
              <a:buChar char="o"/>
            </a:pPr>
            <a:r>
              <a:rPr lang="en" sz="2000" dirty="0">
                <a:sym typeface="Helvetica Neue"/>
              </a:rPr>
              <a:t>public review period</a:t>
            </a:r>
          </a:p>
          <a:p>
            <a:pPr marL="342900" indent="-342900">
              <a:buFont typeface="Courier New" panose="02070309020205020404" pitchFamily="49" charset="0"/>
              <a:buChar char="o"/>
            </a:pPr>
            <a:endParaRPr lang="en" sz="2000" dirty="0">
              <a:sym typeface="Helvetica Neue"/>
            </a:endParaRPr>
          </a:p>
          <a:p>
            <a:pPr marL="342900" indent="-342900">
              <a:buFont typeface="Courier New" panose="02070309020205020404" pitchFamily="49" charset="0"/>
              <a:buChar char="o"/>
            </a:pPr>
            <a:r>
              <a:rPr lang="en" sz="2000" dirty="0">
                <a:sym typeface="Helvetica Neue"/>
              </a:rPr>
              <a:t>open access publication in 4-5 international journals (lead: Global Cardiology)</a:t>
            </a:r>
            <a:endParaRPr sz="2000" dirty="0">
              <a:sym typeface="Helvetica Neue"/>
            </a:endParaRPr>
          </a:p>
          <a:p>
            <a:pPr marL="0" lvl="0" indent="0" algn="l" rtl="0">
              <a:lnSpc>
                <a:spcPct val="150000"/>
              </a:lnSpc>
              <a:spcBef>
                <a:spcPts val="0"/>
              </a:spcBef>
              <a:spcAft>
                <a:spcPts val="0"/>
              </a:spcAft>
              <a:buClr>
                <a:schemeClr val="dk1"/>
              </a:buClr>
              <a:buSzPts val="1100"/>
              <a:buFont typeface="Arial"/>
              <a:buNone/>
            </a:pPr>
            <a:r>
              <a:rPr lang="en" sz="1000" dirty="0">
                <a:solidFill>
                  <a:schemeClr val="dk1"/>
                </a:solidFill>
                <a:latin typeface="Helvetica Neue"/>
                <a:ea typeface="Helvetica Neue"/>
                <a:cs typeface="Helvetica Neue"/>
                <a:sym typeface="Helvetica Neue"/>
              </a:rPr>
              <a:t>     </a:t>
            </a:r>
            <a:endParaRPr sz="1000"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000" dirty="0">
              <a:solidFill>
                <a:schemeClr val="dk1"/>
              </a:solidFill>
              <a:latin typeface="Helvetica Neue"/>
              <a:ea typeface="Helvetica Neue"/>
              <a:cs typeface="Helvetica Neue"/>
              <a:sym typeface="Helvetica Neue"/>
            </a:endParaRPr>
          </a:p>
        </p:txBody>
      </p:sp>
      <p:sp>
        <p:nvSpPr>
          <p:cNvPr id="123" name="Google Shape;123;p17"/>
          <p:cNvSpPr txBox="1"/>
          <p:nvPr/>
        </p:nvSpPr>
        <p:spPr>
          <a:xfrm>
            <a:off x="5122975" y="4734300"/>
            <a:ext cx="4448483" cy="409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dirty="0">
                <a:solidFill>
                  <a:srgbClr val="338310"/>
                </a:solidFill>
                <a:latin typeface="Helvetica Neue"/>
                <a:ea typeface="Helvetica Neue"/>
                <a:cs typeface="Helvetica Neue"/>
                <a:sym typeface="Helvetica Neue"/>
              </a:rPr>
              <a:t>https://icardioalliance.org/partner-societies/</a:t>
            </a:r>
            <a:endParaRPr sz="1200" b="1" dirty="0">
              <a:solidFill>
                <a:srgbClr val="338310"/>
              </a:solidFill>
              <a:latin typeface="Helvetica Neue"/>
              <a:ea typeface="Helvetica Neue"/>
              <a:cs typeface="Helvetica Neue"/>
              <a:sym typeface="Helvetica Neue"/>
            </a:endParaRPr>
          </a:p>
          <a:p>
            <a:pPr marL="0" lvl="0" indent="0" algn="l" rtl="0">
              <a:spcBef>
                <a:spcPts val="0"/>
              </a:spcBef>
              <a:spcAft>
                <a:spcPts val="0"/>
              </a:spcAft>
              <a:buNone/>
            </a:pPr>
            <a:endParaRPr sz="1200" b="1" dirty="0">
              <a:solidFill>
                <a:srgbClr val="338310"/>
              </a:solidFill>
              <a:latin typeface="Helvetica Neue"/>
              <a:ea typeface="Helvetica Neue"/>
              <a:cs typeface="Helvetica Neue"/>
              <a:sym typeface="Helvetica Neue"/>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Grading and recommendation"/>
          <p:cNvSpPr txBox="1">
            <a:spLocks noGrp="1"/>
          </p:cNvSpPr>
          <p:nvPr>
            <p:ph type="title"/>
          </p:nvPr>
        </p:nvSpPr>
        <p:spPr>
          <a:xfrm>
            <a:off x="632813" y="150698"/>
            <a:ext cx="8239125" cy="537436"/>
          </a:xfrm>
          <a:prstGeom prst="rect">
            <a:avLst/>
          </a:prstGeom>
        </p:spPr>
        <p:txBody>
          <a:bodyPr>
            <a:noAutofit/>
          </a:bodyPr>
          <a:lstStyle/>
          <a:p>
            <a:r>
              <a:rPr sz="2800" dirty="0"/>
              <a:t>Grading and recommendation</a:t>
            </a:r>
          </a:p>
        </p:txBody>
      </p:sp>
      <p:pic>
        <p:nvPicPr>
          <p:cNvPr id="159" name="Image" descr="Image"/>
          <p:cNvPicPr>
            <a:picLocks noChangeAspect="1"/>
          </p:cNvPicPr>
          <p:nvPr/>
        </p:nvPicPr>
        <p:blipFill>
          <a:blip r:embed="rId2"/>
          <a:srcRect l="8993" t="10502" r="8993" b="67659"/>
          <a:stretch>
            <a:fillRect/>
          </a:stretch>
        </p:blipFill>
        <p:spPr>
          <a:xfrm>
            <a:off x="720362" y="1314006"/>
            <a:ext cx="7532892" cy="2674334"/>
          </a:xfrm>
          <a:prstGeom prst="rect">
            <a:avLst/>
          </a:prstGeom>
          <a:ln>
            <a:noFill/>
          </a:ln>
          <a:effectLst>
            <a:outerShdw blurRad="292100" dist="139700" dir="2700000" algn="tl" rotWithShape="0">
              <a:srgbClr val="333333">
                <a:alpha val="65000"/>
              </a:srgbClr>
            </a:outerShdw>
          </a:effectLst>
        </p:spPr>
      </p:pic>
      <p:sp>
        <p:nvSpPr>
          <p:cNvPr id="2" name="ZoneTexte 2">
            <a:extLst>
              <a:ext uri="{FF2B5EF4-FFF2-40B4-BE49-F238E27FC236}">
                <a16:creationId xmlns:a16="http://schemas.microsoft.com/office/drawing/2014/main" id="{7D0474F9-27E1-C4A1-2259-336B39B291ED}"/>
              </a:ext>
            </a:extLst>
          </p:cNvPr>
          <p:cNvSpPr txBox="1"/>
          <p:nvPr/>
        </p:nvSpPr>
        <p:spPr>
          <a:xfrm>
            <a:off x="-1" y="4792841"/>
            <a:ext cx="8761123" cy="246221"/>
          </a:xfrm>
          <a:prstGeom prst="rect">
            <a:avLst/>
          </a:prstGeom>
          <a:noFill/>
        </p:spPr>
        <p:txBody>
          <a:bodyPr wrap="square" rtlCol="0">
            <a:spAutoFit/>
          </a:bodyPr>
          <a:lstStyle/>
          <a:p>
            <a:pPr algn="r"/>
            <a:r>
              <a:rPr lang="fr-FR" sz="1000" dirty="0"/>
              <a:t>Chopra V, et al. Global </a:t>
            </a:r>
            <a:r>
              <a:rPr lang="fr-FR" sz="1000" dirty="0" err="1"/>
              <a:t>Cardiol</a:t>
            </a:r>
            <a:r>
              <a:rPr lang="fr-FR" sz="1000" dirty="0"/>
              <a:t> [Internet]. 2025 Jun. 30 [</a:t>
            </a:r>
            <a:r>
              <a:rPr lang="fr-FR" sz="1000" dirty="0" err="1"/>
              <a:t>cited</a:t>
            </a:r>
            <a:r>
              <a:rPr lang="fr-FR" sz="1000" dirty="0"/>
              <a:t> 2025 Aug. 20];3(2). </a:t>
            </a:r>
            <a:r>
              <a:rPr lang="fr-FR" sz="1000" dirty="0" err="1"/>
              <a:t>Available</a:t>
            </a:r>
            <a:r>
              <a:rPr lang="fr-FR" sz="1000" dirty="0"/>
              <a:t> </a:t>
            </a:r>
            <a:r>
              <a:rPr lang="fr-FR" sz="1000" dirty="0" err="1"/>
              <a:t>from</a:t>
            </a:r>
            <a:r>
              <a:rPr lang="fr-FR" sz="1000" dirty="0"/>
              <a:t>: </a:t>
            </a:r>
            <a:r>
              <a:rPr lang="fr-FR" sz="1000" dirty="0">
                <a:hlinkClick r:id="rId3"/>
              </a:rPr>
              <a:t>https://www.globalcardiology.info/site/article/view/70</a:t>
            </a:r>
            <a:endParaRPr lang="en-US" sz="700" dirty="0">
              <a:latin typeface="Helvetica Neue" panose="02000503000000020004" pitchFamily="2" charset="0"/>
              <a:ea typeface="Helvetica Neue" panose="02000503000000020004" pitchFamily="2" charset="0"/>
              <a:cs typeface="Helvetica Neue" panose="02000503000000020004"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2358A-C674-9A7F-2DEA-A0F7E07F671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182E02A-49C7-7991-1D19-7A44BA1EC006}"/>
              </a:ext>
            </a:extLst>
          </p:cNvPr>
          <p:cNvSpPr>
            <a:spLocks noGrp="1"/>
          </p:cNvSpPr>
          <p:nvPr>
            <p:ph type="title"/>
          </p:nvPr>
        </p:nvSpPr>
        <p:spPr>
          <a:xfrm>
            <a:off x="363917" y="332795"/>
            <a:ext cx="8281034" cy="769896"/>
          </a:xfrm>
        </p:spPr>
        <p:txBody>
          <a:bodyPr>
            <a:normAutofit/>
          </a:bodyPr>
          <a:lstStyle/>
          <a:p>
            <a:pPr algn="ctr">
              <a:lnSpc>
                <a:spcPct val="100000"/>
              </a:lnSpc>
            </a:pPr>
            <a:r>
              <a:rPr lang="fr-FR" sz="2800" dirty="0"/>
              <a:t>17 iCARDIO Partner Societies </a:t>
            </a:r>
            <a:r>
              <a:rPr lang="fr-FR" sz="2800" dirty="0" err="1"/>
              <a:t>so</a:t>
            </a:r>
            <a:r>
              <a:rPr lang="fr-FR" sz="2800" dirty="0"/>
              <a:t> far</a:t>
            </a:r>
          </a:p>
        </p:txBody>
      </p:sp>
      <p:pic>
        <p:nvPicPr>
          <p:cNvPr id="4" name="Picture 3">
            <a:extLst>
              <a:ext uri="{FF2B5EF4-FFF2-40B4-BE49-F238E27FC236}">
                <a16:creationId xmlns:a16="http://schemas.microsoft.com/office/drawing/2014/main" id="{20711735-4422-2B8E-92F4-069CC5BC3F69}"/>
              </a:ext>
            </a:extLst>
          </p:cNvPr>
          <p:cNvPicPr>
            <a:picLocks noChangeAspect="1"/>
          </p:cNvPicPr>
          <p:nvPr/>
        </p:nvPicPr>
        <p:blipFill>
          <a:blip r:embed="rId3"/>
          <a:stretch>
            <a:fillRect/>
          </a:stretch>
        </p:blipFill>
        <p:spPr>
          <a:xfrm>
            <a:off x="-5632" y="1497054"/>
            <a:ext cx="2851915" cy="2574431"/>
          </a:xfrm>
          <a:prstGeom prst="rect">
            <a:avLst/>
          </a:prstGeom>
        </p:spPr>
      </p:pic>
      <p:pic>
        <p:nvPicPr>
          <p:cNvPr id="8" name="Picture 7">
            <a:extLst>
              <a:ext uri="{FF2B5EF4-FFF2-40B4-BE49-F238E27FC236}">
                <a16:creationId xmlns:a16="http://schemas.microsoft.com/office/drawing/2014/main" id="{A3722055-B30B-B6DC-3EF5-8C2715670C9D}"/>
              </a:ext>
            </a:extLst>
          </p:cNvPr>
          <p:cNvPicPr>
            <a:picLocks noChangeAspect="1"/>
          </p:cNvPicPr>
          <p:nvPr/>
        </p:nvPicPr>
        <p:blipFill>
          <a:blip r:embed="rId4"/>
          <a:stretch>
            <a:fillRect/>
          </a:stretch>
        </p:blipFill>
        <p:spPr>
          <a:xfrm>
            <a:off x="2883069" y="1546195"/>
            <a:ext cx="2355861" cy="2525290"/>
          </a:xfrm>
          <a:prstGeom prst="rect">
            <a:avLst/>
          </a:prstGeom>
        </p:spPr>
      </p:pic>
      <p:pic>
        <p:nvPicPr>
          <p:cNvPr id="14" name="Picture 13">
            <a:extLst>
              <a:ext uri="{FF2B5EF4-FFF2-40B4-BE49-F238E27FC236}">
                <a16:creationId xmlns:a16="http://schemas.microsoft.com/office/drawing/2014/main" id="{0BB019AD-1036-2452-ADBD-B1207644AA86}"/>
              </a:ext>
            </a:extLst>
          </p:cNvPr>
          <p:cNvPicPr>
            <a:picLocks noChangeAspect="1"/>
          </p:cNvPicPr>
          <p:nvPr/>
        </p:nvPicPr>
        <p:blipFill>
          <a:blip r:embed="rId5"/>
          <a:stretch>
            <a:fillRect/>
          </a:stretch>
        </p:blipFill>
        <p:spPr>
          <a:xfrm>
            <a:off x="5275716" y="1683720"/>
            <a:ext cx="2420586" cy="2387765"/>
          </a:xfrm>
          <a:prstGeom prst="rect">
            <a:avLst/>
          </a:prstGeom>
        </p:spPr>
      </p:pic>
      <p:pic>
        <p:nvPicPr>
          <p:cNvPr id="17" name="Picture 16">
            <a:extLst>
              <a:ext uri="{FF2B5EF4-FFF2-40B4-BE49-F238E27FC236}">
                <a16:creationId xmlns:a16="http://schemas.microsoft.com/office/drawing/2014/main" id="{142C7B6D-2495-614C-E157-06C9A23F734A}"/>
              </a:ext>
            </a:extLst>
          </p:cNvPr>
          <p:cNvPicPr>
            <a:picLocks noChangeAspect="1"/>
          </p:cNvPicPr>
          <p:nvPr/>
        </p:nvPicPr>
        <p:blipFill>
          <a:blip r:embed="rId6"/>
          <a:stretch>
            <a:fillRect/>
          </a:stretch>
        </p:blipFill>
        <p:spPr>
          <a:xfrm>
            <a:off x="7696302" y="1927202"/>
            <a:ext cx="1397815" cy="1289096"/>
          </a:xfrm>
          <a:prstGeom prst="rect">
            <a:avLst/>
          </a:prstGeom>
        </p:spPr>
      </p:pic>
      <p:sp>
        <p:nvSpPr>
          <p:cNvPr id="5" name="TextBox 4">
            <a:extLst>
              <a:ext uri="{FF2B5EF4-FFF2-40B4-BE49-F238E27FC236}">
                <a16:creationId xmlns:a16="http://schemas.microsoft.com/office/drawing/2014/main" id="{885EFC47-CDF7-A3B3-FE97-717E6D30A488}"/>
              </a:ext>
            </a:extLst>
          </p:cNvPr>
          <p:cNvSpPr txBox="1"/>
          <p:nvPr/>
        </p:nvSpPr>
        <p:spPr>
          <a:xfrm>
            <a:off x="2180145" y="4615455"/>
            <a:ext cx="5306222" cy="369332"/>
          </a:xfrm>
          <a:prstGeom prst="rect">
            <a:avLst/>
          </a:prstGeom>
          <a:noFill/>
        </p:spPr>
        <p:txBody>
          <a:bodyPr wrap="square" rtlCol="0">
            <a:spAutoFit/>
          </a:bodyPr>
          <a:lstStyle/>
          <a:p>
            <a:r>
              <a:rPr lang="en-US" sz="1800" b="1" dirty="0">
                <a:solidFill>
                  <a:srgbClr val="338310"/>
                </a:solidFill>
                <a:latin typeface="Helvetica Neue"/>
              </a:rPr>
              <a:t>https://icardioalliance.org//</a:t>
            </a:r>
            <a:r>
              <a:rPr lang="en-US" sz="1800" b="1" dirty="0">
                <a:solidFill>
                  <a:srgbClr val="338310"/>
                </a:solidFill>
                <a:latin typeface="Helvetica Neue"/>
                <a:sym typeface="Helvetica Neue"/>
              </a:rPr>
              <a:t>partner-societies</a:t>
            </a:r>
            <a:endParaRPr lang="en-US" sz="900" b="1" dirty="0">
              <a:solidFill>
                <a:srgbClr val="00B050"/>
              </a:solidFill>
            </a:endParaRPr>
          </a:p>
        </p:txBody>
      </p:sp>
    </p:spTree>
    <p:extLst>
      <p:ext uri="{BB962C8B-B14F-4D97-AF65-F5344CB8AC3E}">
        <p14:creationId xmlns:p14="http://schemas.microsoft.com/office/powerpoint/2010/main" val="242711683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ole tekstowe 13">
            <a:extLst>
              <a:ext uri="{FF2B5EF4-FFF2-40B4-BE49-F238E27FC236}">
                <a16:creationId xmlns:a16="http://schemas.microsoft.com/office/drawing/2014/main" id="{6E3D8897-6FA5-C746-8E8F-0031FEDF1719}"/>
              </a:ext>
            </a:extLst>
          </p:cNvPr>
          <p:cNvSpPr txBox="1">
            <a:spLocks noChangeArrowheads="1"/>
          </p:cNvSpPr>
          <p:nvPr/>
        </p:nvSpPr>
        <p:spPr bwMode="auto">
          <a:xfrm>
            <a:off x="6846957" y="4481243"/>
            <a:ext cx="1925982" cy="2769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2" tIns="45716" rIns="91432" bIns="45716">
            <a:spAutoFit/>
          </a:bodyPr>
          <a:lstStyle>
            <a:lvl1pPr>
              <a:spcBef>
                <a:spcPct val="20000"/>
              </a:spcBef>
              <a:buClr>
                <a:schemeClr val="tx1"/>
              </a:buClr>
              <a:buFont typeface="Symbol" charset="2"/>
              <a:buChar char="·"/>
              <a:defRPr sz="2400" b="1">
                <a:solidFill>
                  <a:schemeClr val="tx1"/>
                </a:solidFill>
                <a:latin typeface="Arial" charset="0"/>
                <a:ea typeface="ＭＳ Ｐゴシック" charset="-128"/>
              </a:defRPr>
            </a:lvl1pPr>
            <a:lvl2pPr marL="742950" indent="-285750">
              <a:spcBef>
                <a:spcPct val="20000"/>
              </a:spcBef>
              <a:buClr>
                <a:schemeClr val="tx1"/>
              </a:buClr>
              <a:buSzPct val="80000"/>
              <a:buFont typeface="Wingdings" charset="2"/>
              <a:buChar char="n"/>
              <a:defRPr sz="2100" b="1">
                <a:solidFill>
                  <a:schemeClr val="tx1"/>
                </a:solidFill>
                <a:latin typeface="Arial" charset="0"/>
                <a:ea typeface="ＭＳ Ｐゴシック" charset="-128"/>
              </a:defRPr>
            </a:lvl2pPr>
            <a:lvl3pPr marL="1143000" indent="-228600">
              <a:spcBef>
                <a:spcPct val="20000"/>
              </a:spcBef>
              <a:buClr>
                <a:schemeClr val="tx1"/>
              </a:buClr>
              <a:buFont typeface="Symbol" charset="2"/>
              <a:buChar char="·"/>
              <a:defRPr b="1">
                <a:solidFill>
                  <a:schemeClr val="tx1"/>
                </a:solidFill>
                <a:latin typeface="Arial" charset="0"/>
                <a:ea typeface="ＭＳ Ｐゴシック" charset="-128"/>
              </a:defRPr>
            </a:lvl3pPr>
            <a:lvl4pPr marL="1600200" indent="-228600">
              <a:spcBef>
                <a:spcPct val="20000"/>
              </a:spcBef>
              <a:buClr>
                <a:schemeClr val="tx1"/>
              </a:buClr>
              <a:buSzPct val="80000"/>
              <a:buFont typeface="Wingdings" charset="2"/>
              <a:buChar char="n"/>
              <a:defRPr sz="1500" b="1">
                <a:solidFill>
                  <a:schemeClr val="tx1"/>
                </a:solidFill>
                <a:latin typeface="Arial" charset="0"/>
                <a:ea typeface="ＭＳ Ｐゴシック" charset="-128"/>
              </a:defRPr>
            </a:lvl4pPr>
            <a:lvl5pPr marL="2057400" indent="-228600">
              <a:spcBef>
                <a:spcPct val="20000"/>
              </a:spcBef>
              <a:buChar char="•"/>
              <a:defRPr sz="1500" b="1">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1500" b="1">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1500" b="1">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1500" b="1">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1500" b="1">
                <a:solidFill>
                  <a:schemeClr val="tx1"/>
                </a:solidFill>
                <a:latin typeface="Arial" charset="0"/>
                <a:ea typeface="ＭＳ Ｐゴシック" charset="-128"/>
              </a:defRPr>
            </a:lvl9pPr>
          </a:lstStyle>
          <a:p>
            <a:pPr algn="r" defTabSz="914378">
              <a:spcBef>
                <a:spcPct val="0"/>
              </a:spcBef>
              <a:buClrTx/>
              <a:buNone/>
              <a:defRPr/>
            </a:pPr>
            <a:r>
              <a:rPr lang="en-GB" altLang="en-US" sz="1200" b="0" dirty="0">
                <a:solidFill>
                  <a:srgbClr val="002C71">
                    <a:lumMod val="60000"/>
                    <a:lumOff val="40000"/>
                  </a:srgbClr>
                </a:solidFill>
                <a:ea typeface="Arial" charset="0"/>
              </a:rPr>
              <a:t>https://icardioalliance.org</a:t>
            </a:r>
          </a:p>
        </p:txBody>
      </p:sp>
      <p:sp>
        <p:nvSpPr>
          <p:cNvPr id="9" name="Rectangle 8">
            <a:extLst>
              <a:ext uri="{FF2B5EF4-FFF2-40B4-BE49-F238E27FC236}">
                <a16:creationId xmlns:a16="http://schemas.microsoft.com/office/drawing/2014/main" id="{EB244C80-9EBE-4E4E-B7E6-447F699BD167}"/>
              </a:ext>
            </a:extLst>
          </p:cNvPr>
          <p:cNvSpPr/>
          <p:nvPr/>
        </p:nvSpPr>
        <p:spPr>
          <a:xfrm>
            <a:off x="6362170" y="1653265"/>
            <a:ext cx="2781830" cy="1981568"/>
          </a:xfrm>
          <a:prstGeom prst="rect">
            <a:avLst/>
          </a:prstGeom>
        </p:spPr>
        <p:txBody>
          <a:bodyPr wrap="square">
            <a:spAutoFit/>
          </a:bodyPr>
          <a:lstStyle/>
          <a:p>
            <a:pPr defTabSz="684083">
              <a:lnSpc>
                <a:spcPct val="114000"/>
              </a:lnSpc>
              <a:buClrTx/>
              <a:defRPr/>
            </a:pPr>
            <a:r>
              <a:rPr lang="en-US" sz="1600" kern="1200" dirty="0">
                <a:solidFill>
                  <a:srgbClr val="3A76BD"/>
                </a:solidFill>
                <a:ea typeface="ヒラギノ角ゴ Pro W3" charset="0"/>
              </a:rPr>
              <a:t>Draft Heart Failure Global GL withi</a:t>
            </a:r>
            <a:r>
              <a:rPr lang="en-US" sz="1600" kern="1200" dirty="0">
                <a:solidFill>
                  <a:srgbClr val="3A76BD"/>
                </a:solidFill>
              </a:rPr>
              <a:t>n</a:t>
            </a:r>
            <a:r>
              <a:rPr lang="en-US" sz="1600" dirty="0">
                <a:solidFill>
                  <a:srgbClr val="002C71"/>
                </a:solidFill>
              </a:rPr>
              <a:t> </a:t>
            </a:r>
            <a:r>
              <a:rPr lang="en-US" sz="1600" kern="1200" dirty="0">
                <a:solidFill>
                  <a:srgbClr val="3A76BD"/>
                </a:solidFill>
              </a:rPr>
              <a:t>one month</a:t>
            </a:r>
          </a:p>
          <a:p>
            <a:pPr marL="257175" indent="-185738" defTabSz="684083">
              <a:lnSpc>
                <a:spcPct val="114000"/>
              </a:lnSpc>
              <a:buFontTx/>
              <a:buAutoNum type="alphaLcParenR"/>
              <a:defRPr/>
            </a:pPr>
            <a:r>
              <a:rPr lang="en-US" sz="1600" dirty="0">
                <a:solidFill>
                  <a:srgbClr val="002C71"/>
                </a:solidFill>
              </a:rPr>
              <a:t> &gt;4000 views</a:t>
            </a:r>
          </a:p>
          <a:p>
            <a:pPr marL="257175" indent="-185738" defTabSz="684083">
              <a:lnSpc>
                <a:spcPct val="114000"/>
              </a:lnSpc>
              <a:buFontTx/>
              <a:buAutoNum type="alphaLcParenR"/>
              <a:defRPr/>
            </a:pPr>
            <a:r>
              <a:rPr lang="en-US" sz="1600" dirty="0">
                <a:solidFill>
                  <a:srgbClr val="002C71"/>
                </a:solidFill>
              </a:rPr>
              <a:t> 795 downloads</a:t>
            </a:r>
          </a:p>
          <a:p>
            <a:pPr marL="257175" indent="-185738" defTabSz="684083">
              <a:lnSpc>
                <a:spcPct val="114000"/>
              </a:lnSpc>
              <a:buFontTx/>
              <a:buAutoNum type="alphaLcParenR"/>
              <a:defRPr/>
            </a:pPr>
            <a:r>
              <a:rPr lang="en-US" sz="1600" dirty="0">
                <a:solidFill>
                  <a:srgbClr val="002C71"/>
                </a:solidFill>
              </a:rPr>
              <a:t> 85 comments</a:t>
            </a:r>
          </a:p>
          <a:p>
            <a:pPr defTabSz="684083">
              <a:lnSpc>
                <a:spcPct val="114000"/>
              </a:lnSpc>
              <a:defRPr/>
            </a:pPr>
            <a:endParaRPr lang="en-US" sz="1600" dirty="0">
              <a:solidFill>
                <a:srgbClr val="3A76BD"/>
              </a:solidFill>
              <a:ea typeface="ヒラギノ角ゴ Pro W3" charset="0"/>
            </a:endParaRPr>
          </a:p>
          <a:p>
            <a:pPr defTabSz="684083">
              <a:lnSpc>
                <a:spcPct val="114000"/>
              </a:lnSpc>
              <a:buClrTx/>
              <a:defRPr/>
            </a:pPr>
            <a:endParaRPr lang="en-GB" sz="1275" kern="1200" dirty="0">
              <a:solidFill>
                <a:srgbClr val="498BC9">
                  <a:lumMod val="75000"/>
                </a:srgbClr>
              </a:solidFill>
              <a:ea typeface="+mn-ea"/>
            </a:endParaRPr>
          </a:p>
        </p:txBody>
      </p:sp>
      <p:pic>
        <p:nvPicPr>
          <p:cNvPr id="5" name="Picture 4">
            <a:extLst>
              <a:ext uri="{FF2B5EF4-FFF2-40B4-BE49-F238E27FC236}">
                <a16:creationId xmlns:a16="http://schemas.microsoft.com/office/drawing/2014/main" id="{C93DC086-5A87-A64D-B98F-3336DA4882C3}"/>
              </a:ext>
            </a:extLst>
          </p:cNvPr>
          <p:cNvPicPr>
            <a:picLocks noChangeAspect="1"/>
          </p:cNvPicPr>
          <p:nvPr/>
        </p:nvPicPr>
        <p:blipFill>
          <a:blip r:embed="rId2"/>
          <a:stretch>
            <a:fillRect/>
          </a:stretch>
        </p:blipFill>
        <p:spPr>
          <a:xfrm>
            <a:off x="3298740" y="1037912"/>
            <a:ext cx="2947117" cy="4021517"/>
          </a:xfrm>
          <a:prstGeom prst="rect">
            <a:avLst/>
          </a:prstGeom>
          <a:solidFill>
            <a:schemeClr val="bg1"/>
          </a:solidFill>
          <a:ln>
            <a:solidFill>
              <a:srgbClr val="D8D8D8"/>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9B0CADC8-CE91-B142-805A-7FB27437047C}"/>
              </a:ext>
            </a:extLst>
          </p:cNvPr>
          <p:cNvPicPr>
            <a:picLocks noChangeAspect="1"/>
          </p:cNvPicPr>
          <p:nvPr/>
        </p:nvPicPr>
        <p:blipFill>
          <a:blip r:embed="rId3"/>
          <a:stretch>
            <a:fillRect/>
          </a:stretch>
        </p:blipFill>
        <p:spPr>
          <a:xfrm>
            <a:off x="170823" y="1259548"/>
            <a:ext cx="3066625" cy="3754855"/>
          </a:xfrm>
          <a:prstGeom prst="rect">
            <a:avLst/>
          </a:prstGeom>
          <a:solidFill>
            <a:schemeClr val="bg1"/>
          </a:solidFill>
          <a:ln>
            <a:solidFill>
              <a:srgbClr val="D8D8D8"/>
            </a:solidFill>
          </a:ln>
          <a:effectLst>
            <a:outerShdw blurRad="50800" dist="38100" dir="2700000" algn="tl" rotWithShape="0">
              <a:prstClr val="black">
                <a:alpha val="40000"/>
              </a:prstClr>
            </a:outerShdw>
          </a:effectLst>
        </p:spPr>
      </p:pic>
      <p:sp>
        <p:nvSpPr>
          <p:cNvPr id="12" name="Rectangle 11">
            <a:extLst>
              <a:ext uri="{FF2B5EF4-FFF2-40B4-BE49-F238E27FC236}">
                <a16:creationId xmlns:a16="http://schemas.microsoft.com/office/drawing/2014/main" id="{5F0B880A-CA3C-4D47-9E7E-3C307ECE057F}"/>
              </a:ext>
            </a:extLst>
          </p:cNvPr>
          <p:cNvSpPr/>
          <p:nvPr/>
        </p:nvSpPr>
        <p:spPr>
          <a:xfrm>
            <a:off x="692445" y="868951"/>
            <a:ext cx="1898277" cy="276999"/>
          </a:xfrm>
          <a:prstGeom prst="rect">
            <a:avLst/>
          </a:prstGeom>
        </p:spPr>
        <p:txBody>
          <a:bodyPr wrap="none">
            <a:spAutoFit/>
          </a:bodyPr>
          <a:lstStyle/>
          <a:p>
            <a:r>
              <a:rPr lang="en-GB" sz="1200" dirty="0">
                <a:solidFill>
                  <a:srgbClr val="3A76BD"/>
                </a:solidFill>
              </a:rPr>
              <a:t>Published 30</a:t>
            </a:r>
            <a:r>
              <a:rPr lang="en-GB" sz="1200" baseline="30000" dirty="0">
                <a:solidFill>
                  <a:srgbClr val="3A76BD"/>
                </a:solidFill>
              </a:rPr>
              <a:t>th</a:t>
            </a:r>
            <a:r>
              <a:rPr lang="en-GB" sz="1200" dirty="0">
                <a:solidFill>
                  <a:srgbClr val="3A76BD"/>
                </a:solidFill>
              </a:rPr>
              <a:t> Dec, 2024</a:t>
            </a:r>
            <a:endParaRPr lang="en-GB" sz="1200" dirty="0"/>
          </a:p>
        </p:txBody>
      </p:sp>
      <p:sp>
        <p:nvSpPr>
          <p:cNvPr id="13" name="Rectangle 12">
            <a:extLst>
              <a:ext uri="{FF2B5EF4-FFF2-40B4-BE49-F238E27FC236}">
                <a16:creationId xmlns:a16="http://schemas.microsoft.com/office/drawing/2014/main" id="{50B6F861-BF64-7E47-8741-AAEFCAA241CC}"/>
              </a:ext>
            </a:extLst>
          </p:cNvPr>
          <p:cNvSpPr/>
          <p:nvPr/>
        </p:nvSpPr>
        <p:spPr>
          <a:xfrm>
            <a:off x="3777596" y="730451"/>
            <a:ext cx="1824538" cy="276999"/>
          </a:xfrm>
          <a:prstGeom prst="rect">
            <a:avLst/>
          </a:prstGeom>
        </p:spPr>
        <p:txBody>
          <a:bodyPr wrap="none">
            <a:spAutoFit/>
          </a:bodyPr>
          <a:lstStyle/>
          <a:p>
            <a:r>
              <a:rPr lang="en-GB" sz="1200" dirty="0">
                <a:solidFill>
                  <a:srgbClr val="3A76BD"/>
                </a:solidFill>
              </a:rPr>
              <a:t>Published 1</a:t>
            </a:r>
            <a:r>
              <a:rPr lang="en-GB" sz="1200" baseline="30000" dirty="0">
                <a:solidFill>
                  <a:srgbClr val="3A76BD"/>
                </a:solidFill>
              </a:rPr>
              <a:t>st</a:t>
            </a:r>
            <a:r>
              <a:rPr lang="en-GB" sz="1200" dirty="0">
                <a:solidFill>
                  <a:srgbClr val="3A76BD"/>
                </a:solidFill>
              </a:rPr>
              <a:t> May, 2025</a:t>
            </a:r>
            <a:endParaRPr lang="en-GB" sz="1200" dirty="0"/>
          </a:p>
        </p:txBody>
      </p:sp>
      <p:sp>
        <p:nvSpPr>
          <p:cNvPr id="2" name="Google Shape;68;p15">
            <a:extLst>
              <a:ext uri="{FF2B5EF4-FFF2-40B4-BE49-F238E27FC236}">
                <a16:creationId xmlns:a16="http://schemas.microsoft.com/office/drawing/2014/main" id="{F7DF0E97-20F8-4B0D-9E92-4C32F05B7091}"/>
              </a:ext>
            </a:extLst>
          </p:cNvPr>
          <p:cNvSpPr txBox="1">
            <a:spLocks noGrp="1"/>
          </p:cNvSpPr>
          <p:nvPr>
            <p:ph type="title"/>
          </p:nvPr>
        </p:nvSpPr>
        <p:spPr>
          <a:xfrm>
            <a:off x="54803" y="-46898"/>
            <a:ext cx="9270124" cy="572700"/>
          </a:xfrm>
          <a:prstGeom prst="rect">
            <a:avLst/>
          </a:prstGeom>
        </p:spPr>
        <p:txBody>
          <a:bodyPr spcFirstLastPara="1" wrap="square" lIns="91425" tIns="91425" rIns="91425" bIns="91425" anchor="t" anchorCtr="0">
            <a:noAutofit/>
          </a:bodyPr>
          <a:lstStyle/>
          <a:p>
            <a:pPr algn="ctr" defTabSz="685681" fontAlgn="base">
              <a:lnSpc>
                <a:spcPts val="3000"/>
              </a:lnSpc>
              <a:spcBef>
                <a:spcPct val="0"/>
              </a:spcBef>
              <a:spcAft>
                <a:spcPct val="0"/>
              </a:spcAft>
              <a:buClrTx/>
              <a:defRPr/>
            </a:pPr>
            <a:r>
              <a:rPr lang="en-US" sz="2800" dirty="0">
                <a:latin typeface="Arial" charset="0"/>
                <a:ea typeface="ＭＳ Ｐゴシック" charset="0"/>
              </a:rPr>
              <a:t>iCARDIO Alliance Global Guidelines  </a:t>
            </a:r>
            <a:br>
              <a:rPr lang="en-US" sz="2800" dirty="0">
                <a:latin typeface="Arial" charset="0"/>
                <a:ea typeface="ＭＳ Ｐゴシック" charset="0"/>
              </a:rPr>
            </a:br>
            <a:r>
              <a:rPr lang="en-US" sz="2800" dirty="0">
                <a:latin typeface="Arial" charset="0"/>
                <a:ea typeface="ＭＳ Ｐゴシック" charset="0"/>
              </a:rPr>
              <a:t>Draft for Public Consultation</a:t>
            </a:r>
          </a:p>
        </p:txBody>
      </p:sp>
    </p:spTree>
    <p:extLst>
      <p:ext uri="{BB962C8B-B14F-4D97-AF65-F5344CB8AC3E}">
        <p14:creationId xmlns:p14="http://schemas.microsoft.com/office/powerpoint/2010/main" val="23070489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244C80-9EBE-4E4E-B7E6-447F699BD167}"/>
              </a:ext>
            </a:extLst>
          </p:cNvPr>
          <p:cNvSpPr/>
          <p:nvPr/>
        </p:nvSpPr>
        <p:spPr>
          <a:xfrm>
            <a:off x="6348652" y="739663"/>
            <a:ext cx="2624864" cy="3428374"/>
          </a:xfrm>
          <a:prstGeom prst="rect">
            <a:avLst/>
          </a:prstGeom>
        </p:spPr>
        <p:txBody>
          <a:bodyPr wrap="square">
            <a:spAutoFit/>
          </a:bodyPr>
          <a:lstStyle/>
          <a:p>
            <a:pPr defTabSz="684083">
              <a:lnSpc>
                <a:spcPct val="114000"/>
              </a:lnSpc>
              <a:defRPr/>
            </a:pPr>
            <a:r>
              <a:rPr lang="en-US" sz="1275" dirty="0">
                <a:solidFill>
                  <a:srgbClr val="3A76BD"/>
                </a:solidFill>
                <a:ea typeface="ヒラギノ角ゴ Pro W3" charset="0"/>
              </a:rPr>
              <a:t>Key Characteristics:</a:t>
            </a:r>
          </a:p>
          <a:p>
            <a:pPr defTabSz="684083">
              <a:lnSpc>
                <a:spcPct val="114000"/>
              </a:lnSpc>
              <a:defRPr/>
            </a:pPr>
            <a:endParaRPr lang="en-US" sz="1275" dirty="0">
              <a:solidFill>
                <a:srgbClr val="3A76BD"/>
              </a:solidFill>
            </a:endParaRPr>
          </a:p>
          <a:p>
            <a:pPr marL="257175" indent="-185738" defTabSz="684083">
              <a:lnSpc>
                <a:spcPct val="114000"/>
              </a:lnSpc>
              <a:buFontTx/>
              <a:buAutoNum type="alphaLcParenR"/>
              <a:defRPr/>
            </a:pPr>
            <a:r>
              <a:rPr lang="en-US" sz="1275" dirty="0">
                <a:solidFill>
                  <a:schemeClr val="tx1"/>
                </a:solidFill>
              </a:rPr>
              <a:t>28 Pages</a:t>
            </a:r>
          </a:p>
          <a:p>
            <a:pPr marL="257175" indent="-185738" defTabSz="684083">
              <a:lnSpc>
                <a:spcPct val="114000"/>
              </a:lnSpc>
              <a:buFontTx/>
              <a:buAutoNum type="alphaLcParenR"/>
              <a:defRPr/>
            </a:pPr>
            <a:r>
              <a:rPr lang="en-US" sz="1275" dirty="0">
                <a:solidFill>
                  <a:schemeClr val="tx1"/>
                </a:solidFill>
              </a:rPr>
              <a:t>47 references (the document refers to all recent major HF guidelines + references to new data not considered before)</a:t>
            </a:r>
          </a:p>
          <a:p>
            <a:pPr marL="257175" indent="-185738" defTabSz="684083">
              <a:lnSpc>
                <a:spcPct val="114000"/>
              </a:lnSpc>
              <a:buFontTx/>
              <a:buAutoNum type="alphaLcParenR"/>
              <a:defRPr/>
            </a:pPr>
            <a:r>
              <a:rPr lang="en-US" sz="1275" dirty="0">
                <a:solidFill>
                  <a:schemeClr val="tx1"/>
                </a:solidFill>
              </a:rPr>
              <a:t>Authors are writing task force members &amp; reviewers</a:t>
            </a:r>
          </a:p>
          <a:p>
            <a:pPr marL="257175" indent="-185738" defTabSz="684083">
              <a:lnSpc>
                <a:spcPct val="114000"/>
              </a:lnSpc>
              <a:buFontTx/>
              <a:buAutoNum type="alphaLcParenR"/>
              <a:defRPr/>
            </a:pPr>
            <a:r>
              <a:rPr lang="en-US" sz="1275" dirty="0">
                <a:solidFill>
                  <a:schemeClr val="tx1"/>
                </a:solidFill>
              </a:rPr>
              <a:t>Authors from 27 countries from all continents</a:t>
            </a:r>
          </a:p>
          <a:p>
            <a:pPr marL="257175" indent="-185738" defTabSz="684083">
              <a:lnSpc>
                <a:spcPct val="114000"/>
              </a:lnSpc>
              <a:buFontTx/>
              <a:buAutoNum type="alphaLcParenR"/>
              <a:defRPr/>
            </a:pPr>
            <a:r>
              <a:rPr lang="en-US" sz="1275" dirty="0">
                <a:solidFill>
                  <a:schemeClr val="tx1"/>
                </a:solidFill>
              </a:rPr>
              <a:t>Most recent data include is from ACC 2025 (4 weeks before publication)</a:t>
            </a:r>
          </a:p>
        </p:txBody>
      </p:sp>
      <p:pic>
        <p:nvPicPr>
          <p:cNvPr id="7" name="Picture 6">
            <a:extLst>
              <a:ext uri="{FF2B5EF4-FFF2-40B4-BE49-F238E27FC236}">
                <a16:creationId xmlns:a16="http://schemas.microsoft.com/office/drawing/2014/main" id="{034213A6-A29C-A748-A82D-F57B926B1FBB}"/>
              </a:ext>
            </a:extLst>
          </p:cNvPr>
          <p:cNvPicPr>
            <a:picLocks noChangeAspect="1"/>
          </p:cNvPicPr>
          <p:nvPr/>
        </p:nvPicPr>
        <p:blipFill>
          <a:blip r:embed="rId2"/>
          <a:stretch>
            <a:fillRect/>
          </a:stretch>
        </p:blipFill>
        <p:spPr>
          <a:xfrm>
            <a:off x="230067" y="1061994"/>
            <a:ext cx="6023276" cy="3983899"/>
          </a:xfrm>
          <a:prstGeom prst="rect">
            <a:avLst/>
          </a:prstGeom>
          <a:solidFill>
            <a:schemeClr val="bg1"/>
          </a:solidFill>
          <a:ln>
            <a:solidFill>
              <a:srgbClr val="D8D8D8"/>
            </a:solidFill>
          </a:ln>
          <a:effectLst>
            <a:outerShdw blurRad="50800" dist="38100" dir="2700000" algn="tl" rotWithShape="0">
              <a:prstClr val="black">
                <a:alpha val="40000"/>
              </a:prstClr>
            </a:outerShdw>
          </a:effectLst>
        </p:spPr>
      </p:pic>
      <p:sp>
        <p:nvSpPr>
          <p:cNvPr id="8" name="pole tekstowe 13">
            <a:extLst>
              <a:ext uri="{FF2B5EF4-FFF2-40B4-BE49-F238E27FC236}">
                <a16:creationId xmlns:a16="http://schemas.microsoft.com/office/drawing/2014/main" id="{BC140ADC-46CC-ED40-9899-3DCEBE6B331F}"/>
              </a:ext>
            </a:extLst>
          </p:cNvPr>
          <p:cNvSpPr txBox="1">
            <a:spLocks noChangeArrowheads="1"/>
          </p:cNvSpPr>
          <p:nvPr/>
        </p:nvSpPr>
        <p:spPr bwMode="auto">
          <a:xfrm>
            <a:off x="6294480" y="4861138"/>
            <a:ext cx="2733208" cy="2539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2" tIns="45716" rIns="91432" bIns="45716">
            <a:spAutoFit/>
          </a:bodyPr>
          <a:lstStyle>
            <a:lvl1pPr>
              <a:spcBef>
                <a:spcPct val="20000"/>
              </a:spcBef>
              <a:buClr>
                <a:schemeClr val="tx1"/>
              </a:buClr>
              <a:buFont typeface="Symbol" charset="2"/>
              <a:buChar char="·"/>
              <a:defRPr sz="2400" b="1">
                <a:solidFill>
                  <a:schemeClr val="tx1"/>
                </a:solidFill>
                <a:latin typeface="Arial" charset="0"/>
                <a:ea typeface="ＭＳ Ｐゴシック" charset="-128"/>
              </a:defRPr>
            </a:lvl1pPr>
            <a:lvl2pPr marL="742950" indent="-285750">
              <a:spcBef>
                <a:spcPct val="20000"/>
              </a:spcBef>
              <a:buClr>
                <a:schemeClr val="tx1"/>
              </a:buClr>
              <a:buSzPct val="80000"/>
              <a:buFont typeface="Wingdings" charset="2"/>
              <a:buChar char="n"/>
              <a:defRPr sz="2100" b="1">
                <a:solidFill>
                  <a:schemeClr val="tx1"/>
                </a:solidFill>
                <a:latin typeface="Arial" charset="0"/>
                <a:ea typeface="ＭＳ Ｐゴシック" charset="-128"/>
              </a:defRPr>
            </a:lvl2pPr>
            <a:lvl3pPr marL="1143000" indent="-228600">
              <a:spcBef>
                <a:spcPct val="20000"/>
              </a:spcBef>
              <a:buClr>
                <a:schemeClr val="tx1"/>
              </a:buClr>
              <a:buFont typeface="Symbol" charset="2"/>
              <a:buChar char="·"/>
              <a:defRPr b="1">
                <a:solidFill>
                  <a:schemeClr val="tx1"/>
                </a:solidFill>
                <a:latin typeface="Arial" charset="0"/>
                <a:ea typeface="ＭＳ Ｐゴシック" charset="-128"/>
              </a:defRPr>
            </a:lvl3pPr>
            <a:lvl4pPr marL="1600200" indent="-228600">
              <a:spcBef>
                <a:spcPct val="20000"/>
              </a:spcBef>
              <a:buClr>
                <a:schemeClr val="tx1"/>
              </a:buClr>
              <a:buSzPct val="80000"/>
              <a:buFont typeface="Wingdings" charset="2"/>
              <a:buChar char="n"/>
              <a:defRPr sz="1500" b="1">
                <a:solidFill>
                  <a:schemeClr val="tx1"/>
                </a:solidFill>
                <a:latin typeface="Arial" charset="0"/>
                <a:ea typeface="ＭＳ Ｐゴシック" charset="-128"/>
              </a:defRPr>
            </a:lvl4pPr>
            <a:lvl5pPr marL="2057400" indent="-228600">
              <a:spcBef>
                <a:spcPct val="20000"/>
              </a:spcBef>
              <a:buChar char="•"/>
              <a:defRPr sz="1500" b="1">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1500" b="1">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1500" b="1">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1500" b="1">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1500" b="1">
                <a:solidFill>
                  <a:schemeClr val="tx1"/>
                </a:solidFill>
                <a:latin typeface="Arial" charset="0"/>
                <a:ea typeface="ＭＳ Ｐゴシック" charset="-128"/>
              </a:defRPr>
            </a:lvl9pPr>
          </a:lstStyle>
          <a:p>
            <a:pPr algn="r" defTabSz="914378">
              <a:spcBef>
                <a:spcPct val="0"/>
              </a:spcBef>
              <a:buClrTx/>
              <a:buNone/>
              <a:defRPr/>
            </a:pPr>
            <a:r>
              <a:rPr lang="en-GB" altLang="en-US" sz="1050" b="0" dirty="0">
                <a:solidFill>
                  <a:srgbClr val="002C71">
                    <a:lumMod val="60000"/>
                    <a:lumOff val="40000"/>
                  </a:srgbClr>
                </a:solidFill>
                <a:ea typeface="Arial" charset="0"/>
              </a:rPr>
              <a:t>Chopra V et al. Global Cardiology 2025</a:t>
            </a:r>
          </a:p>
        </p:txBody>
      </p:sp>
      <p:pic>
        <p:nvPicPr>
          <p:cNvPr id="2" name="Picture 1">
            <a:extLst>
              <a:ext uri="{FF2B5EF4-FFF2-40B4-BE49-F238E27FC236}">
                <a16:creationId xmlns:a16="http://schemas.microsoft.com/office/drawing/2014/main" id="{8321DC0E-CDA3-5CB1-6B95-3C73347A32A7}"/>
              </a:ext>
            </a:extLst>
          </p:cNvPr>
          <p:cNvPicPr>
            <a:picLocks noChangeAspect="1"/>
          </p:cNvPicPr>
          <p:nvPr/>
        </p:nvPicPr>
        <p:blipFill>
          <a:blip r:embed="rId3"/>
          <a:stretch>
            <a:fillRect/>
          </a:stretch>
        </p:blipFill>
        <p:spPr>
          <a:xfrm>
            <a:off x="7171624" y="4257130"/>
            <a:ext cx="1314186" cy="514915"/>
          </a:xfrm>
          <a:prstGeom prst="rect">
            <a:avLst/>
          </a:prstGeom>
          <a:solidFill>
            <a:schemeClr val="bg1"/>
          </a:solidFill>
          <a:ln>
            <a:solidFill>
              <a:srgbClr val="D8D8D8"/>
            </a:solidFill>
          </a:ln>
          <a:effectLst>
            <a:outerShdw blurRad="50800" dist="38100" dir="2700000" algn="tl" rotWithShape="0">
              <a:prstClr val="black">
                <a:alpha val="40000"/>
              </a:prstClr>
            </a:outerShdw>
          </a:effectLst>
        </p:spPr>
      </p:pic>
      <p:sp>
        <p:nvSpPr>
          <p:cNvPr id="3" name="Google Shape;68;p15">
            <a:extLst>
              <a:ext uri="{FF2B5EF4-FFF2-40B4-BE49-F238E27FC236}">
                <a16:creationId xmlns:a16="http://schemas.microsoft.com/office/drawing/2014/main" id="{C52D7C84-DA8E-D6D6-1352-1F870ADCFD9A}"/>
              </a:ext>
            </a:extLst>
          </p:cNvPr>
          <p:cNvSpPr txBox="1">
            <a:spLocks noGrp="1"/>
          </p:cNvSpPr>
          <p:nvPr>
            <p:ph type="title"/>
          </p:nvPr>
        </p:nvSpPr>
        <p:spPr>
          <a:xfrm>
            <a:off x="0" y="-351085"/>
            <a:ext cx="9270124" cy="572700"/>
          </a:xfrm>
          <a:prstGeom prst="rect">
            <a:avLst/>
          </a:prstGeom>
        </p:spPr>
        <p:txBody>
          <a:bodyPr spcFirstLastPara="1" wrap="square" lIns="91425" tIns="91425" rIns="91425" bIns="91425" anchor="t" anchorCtr="0">
            <a:noAutofit/>
          </a:bodyPr>
          <a:lstStyle/>
          <a:p>
            <a:pPr algn="ctr" defTabSz="685681" fontAlgn="base">
              <a:lnSpc>
                <a:spcPts val="3000"/>
              </a:lnSpc>
              <a:spcBef>
                <a:spcPct val="0"/>
              </a:spcBef>
              <a:spcAft>
                <a:spcPct val="0"/>
              </a:spcAft>
              <a:buClrTx/>
              <a:defRPr/>
            </a:pPr>
            <a:br>
              <a:rPr lang="en-US" sz="2800" dirty="0">
                <a:latin typeface="Arial" charset="0"/>
                <a:ea typeface="ＭＳ Ｐゴシック" charset="0"/>
              </a:rPr>
            </a:br>
            <a:r>
              <a:rPr lang="en-US" sz="2800" dirty="0">
                <a:latin typeface="Arial" charset="0"/>
                <a:ea typeface="ＭＳ Ｐゴシック" charset="0"/>
              </a:rPr>
              <a:t>iCARDIO Alliance Global Guidelines  </a:t>
            </a:r>
            <a:br>
              <a:rPr lang="en-US" sz="2800" dirty="0">
                <a:latin typeface="Arial" charset="0"/>
                <a:ea typeface="ＭＳ Ｐゴシック" charset="0"/>
              </a:rPr>
            </a:br>
            <a:r>
              <a:rPr lang="en-US" sz="2800" dirty="0">
                <a:latin typeface="Arial" charset="0"/>
                <a:ea typeface="ＭＳ Ｐゴシック" charset="0"/>
              </a:rPr>
              <a:t>Final HF Document</a:t>
            </a:r>
          </a:p>
        </p:txBody>
      </p:sp>
    </p:spTree>
    <p:extLst>
      <p:ext uri="{BB962C8B-B14F-4D97-AF65-F5344CB8AC3E}">
        <p14:creationId xmlns:p14="http://schemas.microsoft.com/office/powerpoint/2010/main" val="19580577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Recommendation for the prevention of heart failure"/>
          <p:cNvSpPr txBox="1">
            <a:spLocks noGrp="1"/>
          </p:cNvSpPr>
          <p:nvPr>
            <p:ph type="title"/>
          </p:nvPr>
        </p:nvSpPr>
        <p:spPr>
          <a:xfrm>
            <a:off x="311700" y="0"/>
            <a:ext cx="7488054" cy="572700"/>
          </a:xfrm>
          <a:prstGeom prst="rect">
            <a:avLst/>
          </a:prstGeom>
          <a:noFill/>
          <a:ln>
            <a:noFill/>
          </a:ln>
        </p:spPr>
        <p:txBody>
          <a:bodyPr spcFirstLastPara="1" wrap="square" lIns="91425" tIns="91425" rIns="91425" bIns="91425" anchor="t" anchorCtr="0">
            <a:noAutofit/>
          </a:bodyPr>
          <a:lstStyle>
            <a:lvl1pPr defTabSz="2096971">
              <a:defRPr sz="7310" spc="-146"/>
            </a:lvl1pPr>
          </a:lstStyle>
          <a:p>
            <a:r>
              <a:rPr sz="2800" dirty="0"/>
              <a:t>Recommendation for the prevention of </a:t>
            </a:r>
            <a:r>
              <a:rPr lang="fr-FR" sz="2800" dirty="0"/>
              <a:t>HF </a:t>
            </a:r>
            <a:r>
              <a:rPr lang="en-US" sz="2800" dirty="0">
                <a:solidFill>
                  <a:schemeClr val="accent1">
                    <a:hueOff val="114395"/>
                    <a:lumOff val="-24975"/>
                  </a:schemeClr>
                </a:solidFill>
              </a:rPr>
              <a:t>(</a:t>
            </a:r>
            <a:r>
              <a:rPr lang="fr-FR" sz="2800" dirty="0">
                <a:solidFill>
                  <a:schemeClr val="accent1">
                    <a:hueOff val="114395"/>
                    <a:lumOff val="-24975"/>
                  </a:schemeClr>
                </a:solidFill>
                <a:sym typeface="Arial"/>
              </a:rPr>
              <a:t>1/2)</a:t>
            </a:r>
            <a:endParaRPr sz="2800" dirty="0"/>
          </a:p>
        </p:txBody>
      </p:sp>
      <p:pic>
        <p:nvPicPr>
          <p:cNvPr id="164" name="Image" descr="Image"/>
          <p:cNvPicPr>
            <a:picLocks noChangeAspect="1"/>
          </p:cNvPicPr>
          <p:nvPr/>
        </p:nvPicPr>
        <p:blipFill>
          <a:blip r:embed="rId2"/>
          <a:stretch>
            <a:fillRect/>
          </a:stretch>
        </p:blipFill>
        <p:spPr>
          <a:xfrm>
            <a:off x="2043586" y="572700"/>
            <a:ext cx="4939713" cy="4114770"/>
          </a:xfrm>
          <a:prstGeom prst="rect">
            <a:avLst/>
          </a:prstGeom>
          <a:ln>
            <a:noFill/>
          </a:ln>
          <a:effectLst>
            <a:outerShdw blurRad="292100" dist="139700" dir="2700000" algn="tl" rotWithShape="0">
              <a:srgbClr val="333333">
                <a:alpha val="65000"/>
              </a:srgbClr>
            </a:outerShdw>
          </a:effectLst>
        </p:spPr>
      </p:pic>
      <p:sp>
        <p:nvSpPr>
          <p:cNvPr id="3" name="ZoneTexte 2">
            <a:extLst>
              <a:ext uri="{FF2B5EF4-FFF2-40B4-BE49-F238E27FC236}">
                <a16:creationId xmlns:a16="http://schemas.microsoft.com/office/drawing/2014/main" id="{55F82B74-0907-5F96-417F-0C08592ACF8C}"/>
              </a:ext>
            </a:extLst>
          </p:cNvPr>
          <p:cNvSpPr txBox="1"/>
          <p:nvPr/>
        </p:nvSpPr>
        <p:spPr>
          <a:xfrm>
            <a:off x="-1" y="4792841"/>
            <a:ext cx="8761123" cy="246221"/>
          </a:xfrm>
          <a:prstGeom prst="rect">
            <a:avLst/>
          </a:prstGeom>
          <a:noFill/>
        </p:spPr>
        <p:txBody>
          <a:bodyPr wrap="square" rtlCol="0">
            <a:spAutoFit/>
          </a:bodyPr>
          <a:lstStyle/>
          <a:p>
            <a:pPr algn="r"/>
            <a:r>
              <a:rPr lang="fr-FR" sz="1000" dirty="0"/>
              <a:t>Chopra V, et al. Global </a:t>
            </a:r>
            <a:r>
              <a:rPr lang="fr-FR" sz="1000" dirty="0" err="1"/>
              <a:t>Cardiol</a:t>
            </a:r>
            <a:r>
              <a:rPr lang="fr-FR" sz="1000" dirty="0"/>
              <a:t> [Internet]. 2025 Jun. 30 [</a:t>
            </a:r>
            <a:r>
              <a:rPr lang="fr-FR" sz="1000" dirty="0" err="1"/>
              <a:t>cited</a:t>
            </a:r>
            <a:r>
              <a:rPr lang="fr-FR" sz="1000" dirty="0"/>
              <a:t> 2025 Aug. 20];3(2). </a:t>
            </a:r>
            <a:r>
              <a:rPr lang="fr-FR" sz="1000" dirty="0" err="1"/>
              <a:t>Available</a:t>
            </a:r>
            <a:r>
              <a:rPr lang="fr-FR" sz="1000" dirty="0"/>
              <a:t> </a:t>
            </a:r>
            <a:r>
              <a:rPr lang="fr-FR" sz="1000" dirty="0" err="1"/>
              <a:t>from</a:t>
            </a:r>
            <a:r>
              <a:rPr lang="fr-FR" sz="1000" dirty="0"/>
              <a:t>: </a:t>
            </a:r>
            <a:r>
              <a:rPr lang="fr-FR" sz="1000" dirty="0">
                <a:hlinkClick r:id="rId3"/>
              </a:rPr>
              <a:t>https://www.globalcardiology.info/site/article/view/70</a:t>
            </a:r>
            <a:endParaRPr lang="en-US" sz="700" dirty="0">
              <a:latin typeface="Helvetica Neue" panose="02000503000000020004" pitchFamily="2" charset="0"/>
              <a:ea typeface="Helvetica Neue" panose="02000503000000020004" pitchFamily="2" charset="0"/>
              <a:cs typeface="Helvetica Neue" panose="02000503000000020004"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Recommendation for the prevention of heart failure"/>
          <p:cNvSpPr txBox="1">
            <a:spLocks noGrp="1"/>
          </p:cNvSpPr>
          <p:nvPr>
            <p:ph type="title"/>
          </p:nvPr>
        </p:nvSpPr>
        <p:spPr>
          <a:xfrm>
            <a:off x="311700" y="127837"/>
            <a:ext cx="8520600" cy="572700"/>
          </a:xfrm>
          <a:prstGeom prst="rect">
            <a:avLst/>
          </a:prstGeom>
        </p:spPr>
        <p:txBody>
          <a:bodyPr>
            <a:noAutofit/>
          </a:bodyPr>
          <a:lstStyle>
            <a:lvl1pPr defTabSz="2096971">
              <a:defRPr sz="7310" spc="-146"/>
            </a:lvl1pPr>
          </a:lstStyle>
          <a:p>
            <a:r>
              <a:rPr sz="2800" dirty="0"/>
              <a:t>Recommendation for the prevention of </a:t>
            </a:r>
            <a:r>
              <a:rPr lang="fr-FR" sz="2800" dirty="0"/>
              <a:t>HF </a:t>
            </a:r>
            <a:r>
              <a:rPr lang="en-US" sz="2800" dirty="0">
                <a:solidFill>
                  <a:schemeClr val="accent1">
                    <a:hueOff val="114395"/>
                    <a:lumOff val="-24975"/>
                  </a:schemeClr>
                </a:solidFill>
              </a:rPr>
              <a:t>(</a:t>
            </a:r>
            <a:r>
              <a:rPr lang="fr-FR" sz="2800" dirty="0">
                <a:solidFill>
                  <a:schemeClr val="accent1">
                    <a:hueOff val="114395"/>
                    <a:lumOff val="-24975"/>
                  </a:schemeClr>
                </a:solidFill>
                <a:sym typeface="Arial"/>
              </a:rPr>
              <a:t>2/2)</a:t>
            </a:r>
            <a:endParaRPr sz="2800" dirty="0"/>
          </a:p>
        </p:txBody>
      </p:sp>
      <p:pic>
        <p:nvPicPr>
          <p:cNvPr id="169" name="Image" descr="Image"/>
          <p:cNvPicPr>
            <a:picLocks noChangeAspect="1"/>
          </p:cNvPicPr>
          <p:nvPr/>
        </p:nvPicPr>
        <p:blipFill>
          <a:blip r:embed="rId3"/>
          <a:srcRect l="6940" t="7439" r="6940" b="56641"/>
          <a:stretch>
            <a:fillRect/>
          </a:stretch>
        </p:blipFill>
        <p:spPr>
          <a:xfrm>
            <a:off x="1226499" y="772033"/>
            <a:ext cx="6691002" cy="3720884"/>
          </a:xfrm>
          <a:prstGeom prst="rect">
            <a:avLst/>
          </a:prstGeom>
          <a:ln>
            <a:noFill/>
          </a:ln>
          <a:effectLst>
            <a:outerShdw blurRad="292100" dist="139700" dir="2700000" algn="tl" rotWithShape="0">
              <a:srgbClr val="333333">
                <a:alpha val="65000"/>
              </a:srgbClr>
            </a:outerShdw>
          </a:effectLst>
        </p:spPr>
      </p:pic>
      <p:sp>
        <p:nvSpPr>
          <p:cNvPr id="2" name="ZoneTexte 2">
            <a:extLst>
              <a:ext uri="{FF2B5EF4-FFF2-40B4-BE49-F238E27FC236}">
                <a16:creationId xmlns:a16="http://schemas.microsoft.com/office/drawing/2014/main" id="{2A819838-9CE4-2FBF-4204-FF2D735129D2}"/>
              </a:ext>
            </a:extLst>
          </p:cNvPr>
          <p:cNvSpPr txBox="1"/>
          <p:nvPr/>
        </p:nvSpPr>
        <p:spPr>
          <a:xfrm>
            <a:off x="-1" y="4792841"/>
            <a:ext cx="8761123" cy="246221"/>
          </a:xfrm>
          <a:prstGeom prst="rect">
            <a:avLst/>
          </a:prstGeom>
          <a:noFill/>
        </p:spPr>
        <p:txBody>
          <a:bodyPr wrap="square" rtlCol="0">
            <a:spAutoFit/>
          </a:bodyPr>
          <a:lstStyle/>
          <a:p>
            <a:pPr algn="r"/>
            <a:r>
              <a:rPr lang="fr-FR" sz="1000" dirty="0"/>
              <a:t>Chopra V, et al. Global </a:t>
            </a:r>
            <a:r>
              <a:rPr lang="fr-FR" sz="1000" dirty="0" err="1"/>
              <a:t>Cardiol</a:t>
            </a:r>
            <a:r>
              <a:rPr lang="fr-FR" sz="1000" dirty="0"/>
              <a:t> [Internet]. 2025 Jun. 30 [</a:t>
            </a:r>
            <a:r>
              <a:rPr lang="fr-FR" sz="1000" dirty="0" err="1"/>
              <a:t>cited</a:t>
            </a:r>
            <a:r>
              <a:rPr lang="fr-FR" sz="1000" dirty="0"/>
              <a:t> 2025 Aug. 20];3(2). </a:t>
            </a:r>
            <a:r>
              <a:rPr lang="fr-FR" sz="1000" dirty="0" err="1"/>
              <a:t>Available</a:t>
            </a:r>
            <a:r>
              <a:rPr lang="fr-FR" sz="1000" dirty="0"/>
              <a:t> </a:t>
            </a:r>
            <a:r>
              <a:rPr lang="fr-FR" sz="1000" dirty="0" err="1"/>
              <a:t>from</a:t>
            </a:r>
            <a:r>
              <a:rPr lang="fr-FR" sz="1000" dirty="0"/>
              <a:t>: </a:t>
            </a:r>
            <a:r>
              <a:rPr lang="fr-FR" sz="1000" dirty="0">
                <a:hlinkClick r:id="rId4"/>
              </a:rPr>
              <a:t>https://www.globalcardiology.info/site/article/view/70</a:t>
            </a:r>
            <a:endParaRPr lang="en-US" sz="700" dirty="0">
              <a:latin typeface="Helvetica Neue" panose="02000503000000020004" pitchFamily="2" charset="0"/>
              <a:ea typeface="Helvetica Neue" panose="02000503000000020004" pitchFamily="2" charset="0"/>
              <a:cs typeface="Helvetica Neue" panose="02000503000000020004"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233</TotalTime>
  <Words>2212</Words>
  <Application>Microsoft Office PowerPoint</Application>
  <PresentationFormat>On-screen Show (16:9)</PresentationFormat>
  <Paragraphs>122</Paragraphs>
  <Slides>34</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ヒラギノ角ゴ Pro W3</vt:lpstr>
      <vt:lpstr>Helvetica Neue</vt:lpstr>
      <vt:lpstr>Courier New</vt:lpstr>
      <vt:lpstr>Arial</vt:lpstr>
      <vt:lpstr>Simple Light</vt:lpstr>
      <vt:lpstr>The iCARDIO Alliance Global Implementation Guidelines</vt:lpstr>
      <vt:lpstr>iCARDIO Alliance Global Implementation Guidelines on Heart Failure (HF) 2025</vt:lpstr>
      <vt:lpstr>Aim of the global implementation guidelines</vt:lpstr>
      <vt:lpstr>Grading and recommendation</vt:lpstr>
      <vt:lpstr>17 iCARDIO Partner Societies so far</vt:lpstr>
      <vt:lpstr>iCARDIO Alliance Global Guidelines   Draft for Public Consultation</vt:lpstr>
      <vt:lpstr> iCARDIO Alliance Global Guidelines   Final HF Document</vt:lpstr>
      <vt:lpstr>Recommendation for the prevention of HF (1/2)</vt:lpstr>
      <vt:lpstr>Recommendation for the prevention of HF (2/2)</vt:lpstr>
      <vt:lpstr>Recommendations for diagnostic tests in HF patients (1/3)</vt:lpstr>
      <vt:lpstr>Recommendations for diagnostic tests in HF patients (2/3)</vt:lpstr>
      <vt:lpstr>Recommendations for diagnostic tests in HF patients (3/3)</vt:lpstr>
      <vt:lpstr>Recommendations for HF prevention and  diagnosis </vt:lpstr>
      <vt:lpstr>Recommendations for pharmacological  therapies in patients with HF (1/4)</vt:lpstr>
      <vt:lpstr>Recommendations for pharmacological  therapies in patients with HF (2/4)</vt:lpstr>
      <vt:lpstr>Recommendations for pharmacological  therapies in patients with HF (3/4)</vt:lpstr>
      <vt:lpstr>Recommendations for pharmacological  therapies in patients with HF (4/4)</vt:lpstr>
      <vt:lpstr>PowerPoint Presentation</vt:lpstr>
      <vt:lpstr>PowerPoint Presentation</vt:lpstr>
      <vt:lpstr>Recommendations for invasive management of HF</vt:lpstr>
      <vt:lpstr>Recommendations for special conditions in HF</vt:lpstr>
      <vt:lpstr>Recommendations for special conditions in HF</vt:lpstr>
      <vt:lpstr>Recommendations for special conditions in HF</vt:lpstr>
      <vt:lpstr>Recommendations for special conditions in HF</vt:lpstr>
      <vt:lpstr>Recommendations for special conditions in HF</vt:lpstr>
      <vt:lpstr>Recommendations for special conditions in HF</vt:lpstr>
      <vt:lpstr>Recommendations for special conditions in HF</vt:lpstr>
      <vt:lpstr>PowerPoint Presentation</vt:lpstr>
      <vt:lpstr>PowerPoint Presentation</vt:lpstr>
      <vt:lpstr>PowerPoint Presentation</vt:lpstr>
      <vt:lpstr>PowerPoint Presentation</vt:lpstr>
      <vt:lpstr>PowerPoint Presentation</vt:lpstr>
      <vt:lpstr>iCARDIO Guidelines Development</vt:lpstr>
      <vt:lpstr>iCARDIO Alliance Global Guidelines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veronica dean</dc:creator>
  <cp:lastModifiedBy>veronica dean</cp:lastModifiedBy>
  <cp:revision>10</cp:revision>
  <dcterms:modified xsi:type="dcterms:W3CDTF">2025-10-06T09:08:04Z</dcterms:modified>
</cp:coreProperties>
</file>