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92" r:id="rId2"/>
    <p:sldId id="293" r:id="rId3"/>
    <p:sldId id="294" r:id="rId4"/>
    <p:sldId id="295" r:id="rId5"/>
    <p:sldId id="296" r:id="rId6"/>
    <p:sldId id="330" r:id="rId7"/>
    <p:sldId id="256" r:id="rId8"/>
    <p:sldId id="298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BFEEC1-6037-4DBA-83B4-D8AACE796AD3}" v="1" dt="2026-10-06T13:40:26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39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1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onica dean" userId="fd749601871893dd" providerId="LiveId" clId="{BA927738-E9BE-4A22-9351-14F4E6708616}"/>
    <pc:docChg chg="addSld modSld">
      <pc:chgData name="veronica dean" userId="fd749601871893dd" providerId="LiveId" clId="{BA927738-E9BE-4A22-9351-14F4E6708616}" dt="2026-10-06T13:40:26.002" v="0"/>
      <pc:docMkLst>
        <pc:docMk/>
      </pc:docMkLst>
      <pc:sldChg chg="add setBg">
        <pc:chgData name="veronica dean" userId="fd749601871893dd" providerId="LiveId" clId="{BA927738-E9BE-4A22-9351-14F4E6708616}" dt="2026-10-06T13:40:26.002" v="0"/>
        <pc:sldMkLst>
          <pc:docMk/>
          <pc:sldMk cId="0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10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published guideline in Global Cardiology.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aims of the alliance guidelines.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Speed, accessibility, impact - our approach to implementation.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recommendations are graded: SR, R, Su, DND.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public review, March 2026, 50 spontaneous reviewers.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Panel composition and review metrics. Map shows all 27 iCARDIO partner societies.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characteristics of the published guideline.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these guidelines were needed.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Section: Recommendations.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Initial clinical assessment recommendations in IHD.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the biomarkers in patients with IHD.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EKG and exercice EKG recommendations in IHD.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EKG and exercice EKG recommendations in IHD (cont’d).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non-invasive imaging in IHD.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invasive assessment in IHD.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Lifestyle recommendations in IHD.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Lifestyle recommendations in IHD (cont’d).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risk factor management in patients with IHD.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risk factor management in patients with IHD (cont’d).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antianginal therapy in patients with IHD.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antithrombotic therapy in IHD.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antithrombotic therapy in IHD (cont’d).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revascularisation in IHD.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patients with HF and chronic ischemic heart disease.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patients with HF and chronic ischemic heart disease (cont’d).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ischemia with non obstructive CAD, microvascular angina and vasospastic angina.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ischemia with non obstructive CAD, microvascular angina and vasospastic angina (cont’d).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refractory angina in IHD.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other specific conditions in IHD.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women with IHD.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older and frail people with IHD.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patient follow-up in IHD.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Section: Overview figures.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Atherosclerotic risk factor management in IHD.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Antithrombotic therapy recommendations in IHD.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Lifestyle recommendations in IHD.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cardioalliance.org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hyperlink" Target="https://www.icardioalliance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cardioalliance.org/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cardioalliance.org/" TargetMode="Externa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9" r="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3696950" y="238125"/>
            <a:ext cx="4324350" cy="1924050"/>
          </a:xfrm>
          <a:prstGeom prst="roundRect">
            <a:avLst>
              <a:gd name="adj" fmla="val 1683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150" y="485775"/>
            <a:ext cx="3038475" cy="14954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96160" y="2833688"/>
            <a:ext cx="7838480" cy="819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0976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iCARDIO Alliance</a:t>
            </a:r>
            <a:endParaRPr lang="en-US" sz="5400" dirty="0"/>
          </a:p>
        </p:txBody>
      </p:sp>
      <p:sp>
        <p:nvSpPr>
          <p:cNvPr id="6" name="Text 2"/>
          <p:cNvSpPr/>
          <p:nvPr/>
        </p:nvSpPr>
        <p:spPr>
          <a:xfrm>
            <a:off x="2816520" y="3614738"/>
            <a:ext cx="12197611" cy="819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0976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Implementation Guidelines</a:t>
            </a:r>
            <a:endParaRPr lang="en-US" sz="5400" dirty="0"/>
          </a:p>
        </p:txBody>
      </p:sp>
      <p:sp>
        <p:nvSpPr>
          <p:cNvPr id="7" name="Text 3"/>
          <p:cNvSpPr/>
          <p:nvPr/>
        </p:nvSpPr>
        <p:spPr>
          <a:xfrm>
            <a:off x="1982897" y="5834063"/>
            <a:ext cx="13865007" cy="676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0811"/>
              </a:lnSpc>
              <a:buNone/>
            </a:pPr>
            <a:r>
              <a:rPr lang="en-US" sz="4800" dirty="0">
                <a:solidFill>
                  <a:srgbClr val="8CD8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iCARDIO Alliance Global Implementation</a:t>
            </a:r>
            <a:endParaRPr lang="en-US" sz="4800" dirty="0"/>
          </a:p>
        </p:txBody>
      </p:sp>
      <p:sp>
        <p:nvSpPr>
          <p:cNvPr id="8" name="Text 4"/>
          <p:cNvSpPr/>
          <p:nvPr/>
        </p:nvSpPr>
        <p:spPr>
          <a:xfrm>
            <a:off x="4834086" y="6472238"/>
            <a:ext cx="8162627" cy="676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62500" lnSpcReduction="20000"/>
          </a:bodyPr>
          <a:lstStyle/>
          <a:p>
            <a:pPr marL="0" indent="0" algn="ctr">
              <a:lnSpc>
                <a:spcPct val="90811"/>
              </a:lnSpc>
              <a:buNone/>
            </a:pPr>
            <a:r>
              <a:rPr lang="en-US" sz="4800" dirty="0">
                <a:solidFill>
                  <a:srgbClr val="8CD8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Guidelines on Ischemic Heart disease 2026</a:t>
            </a:r>
            <a:endParaRPr lang="en-US" sz="4800" dirty="0"/>
          </a:p>
        </p:txBody>
      </p:sp>
      <p:sp>
        <p:nvSpPr>
          <p:cNvPr id="9" name="Text 5"/>
          <p:cNvSpPr/>
          <p:nvPr/>
        </p:nvSpPr>
        <p:spPr>
          <a:xfrm>
            <a:off x="9059228" y="9258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Pinto FJ et al. Global Cardiology 2026;4:139-164</a:t>
            </a:r>
            <a:endParaRPr lang="en-US" sz="2400" dirty="0"/>
          </a:p>
        </p:txBody>
      </p:sp>
      <p:sp>
        <p:nvSpPr>
          <p:cNvPr id="10" name="Text 6">
            <a:hlinkClick r:id="rId5"/>
          </p:cNvPr>
          <p:cNvSpPr/>
          <p:nvPr/>
        </p:nvSpPr>
        <p:spPr>
          <a:xfrm>
            <a:off x="9059228" y="9639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u="sng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iCARDIO Alliance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94282" y="883013"/>
            <a:ext cx="10148340" cy="8556261"/>
          </a:xfrm>
          <a:prstGeom prst="rect">
            <a:avLst/>
          </a:prstGeom>
          <a:ln w="9525">
            <a:solidFill>
              <a:srgbClr val="D7DEE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1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2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8" name="Picture 7" descr="imag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135" y="1036436"/>
            <a:ext cx="9923487" cy="82141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1DFD52-839D-7D0C-F5D5-62632E40A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501" y="4420689"/>
            <a:ext cx="3043004" cy="27624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98922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ALLIANCE GLOBAL GUIDELINES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9892233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33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Aim of the iCARDIO Alliance Global Guidelines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685800" y="3252788"/>
            <a:ext cx="628650" cy="152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2850" dirty="0"/>
          </a:p>
        </p:txBody>
      </p:sp>
      <p:sp>
        <p:nvSpPr>
          <p:cNvPr id="7" name="Text 4"/>
          <p:cNvSpPr/>
          <p:nvPr/>
        </p:nvSpPr>
        <p:spPr>
          <a:xfrm>
            <a:off x="1428750" y="3252788"/>
            <a:ext cx="7672007" cy="152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Build a truly global alliance </a:t>
            </a: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by bringing together leading cardiovascular societies worldwide to improve the full continuum of care — from prevention and diagnosis to treatment.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685800" y="5024438"/>
            <a:ext cx="628650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2850" dirty="0"/>
          </a:p>
        </p:txBody>
      </p:sp>
      <p:sp>
        <p:nvSpPr>
          <p:cNvPr id="9" name="Text 6"/>
          <p:cNvSpPr/>
          <p:nvPr/>
        </p:nvSpPr>
        <p:spPr>
          <a:xfrm>
            <a:off x="1428750" y="5024438"/>
            <a:ext cx="7672007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Design guidelines for real-world use</a:t>
            </a: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producing concise, practical, and actionable recommendations applicable across diverse healthcare systems and clinical settings.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85800" y="6805611"/>
            <a:ext cx="628650" cy="11430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</a:t>
            </a:r>
            <a:endParaRPr lang="en-US" sz="2850" dirty="0"/>
          </a:p>
        </p:txBody>
      </p:sp>
      <p:sp>
        <p:nvSpPr>
          <p:cNvPr id="11" name="Text 8"/>
          <p:cNvSpPr/>
          <p:nvPr/>
        </p:nvSpPr>
        <p:spPr>
          <a:xfrm>
            <a:off x="1428750" y="6805611"/>
            <a:ext cx="7672007" cy="21054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Ensure equity through resource-stratified guidance</a:t>
            </a: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with recommendations adapted to three levels of resource availability: with no economic consideration, resources somewhat limited, resources severely limited.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9410700" y="3252788"/>
            <a:ext cx="9525" cy="46577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9953625" y="3252788"/>
            <a:ext cx="628650" cy="1895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</a:t>
            </a:r>
            <a:endParaRPr lang="en-US" sz="2850" dirty="0"/>
          </a:p>
        </p:txBody>
      </p:sp>
      <p:sp>
        <p:nvSpPr>
          <p:cNvPr id="14" name="Text 11"/>
          <p:cNvSpPr/>
          <p:nvPr/>
        </p:nvSpPr>
        <p:spPr>
          <a:xfrm>
            <a:off x="10696575" y="3252788"/>
            <a:ext cx="7112794" cy="27038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Guarantee global representation &amp; credibility </a:t>
            </a: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with writing panels composed of world-renowned experts (≥50% from outside Europe &amp; North America), and an international peer-review. We also perform an open public review. All partner societies contribute to the process.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9953625" y="6386512"/>
            <a:ext cx="628650" cy="5608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</a:t>
            </a:r>
            <a:endParaRPr lang="en-US" sz="2850" dirty="0"/>
          </a:p>
        </p:txBody>
      </p:sp>
      <p:sp>
        <p:nvSpPr>
          <p:cNvPr id="16" name="Text 13"/>
          <p:cNvSpPr/>
          <p:nvPr/>
        </p:nvSpPr>
        <p:spPr>
          <a:xfrm>
            <a:off x="10696575" y="6196011"/>
            <a:ext cx="7112794" cy="1895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Open access &amp; global reach: </a:t>
            </a: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Guidelines are published open access in up to 4 to 5 international journals (lead: </a:t>
            </a:r>
            <a:r>
              <a:rPr lang="en-US" sz="2400" i="1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Global Cardiology</a:t>
            </a: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), maximizing worldwide dissemination.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6F697141-43C8-1E60-1CF0-AAE484B4A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723900"/>
            <a:ext cx="14092237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2381"/>
              </a:lnSpc>
              <a:buNone/>
            </a:pPr>
            <a:r>
              <a:rPr lang="en-US" sz="4800" b="1" kern="0" spc="-38" dirty="0">
                <a:solidFill>
                  <a:srgbClr val="1224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 makes iCARDIO </a:t>
            </a:r>
            <a:r>
              <a:rPr lang="en-US" sz="4800" b="1" i="1" kern="0" spc="-38" dirty="0">
                <a:solidFill>
                  <a:srgbClr val="C0272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different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76300" y="1666875"/>
            <a:ext cx="1614582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286"/>
              </a:lnSpc>
              <a:buNone/>
            </a:pPr>
            <a:r>
              <a:rPr lang="en-US" sz="2400" b="1" i="1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Not another guideline body - a faster, simpler, farther-reaching way to bring evidence to every patient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876300" y="3000375"/>
            <a:ext cx="16535400" cy="9525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6391275" y="3009900"/>
            <a:ext cx="9525" cy="6477000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11887200" y="3009900"/>
            <a:ext cx="9525" cy="6477000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876300" y="3448050"/>
            <a:ext cx="358378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69091"/>
              </a:lnSpc>
              <a:buNone/>
            </a:pPr>
            <a:r>
              <a:rPr lang="en-US" sz="4200" dirty="0">
                <a:solidFill>
                  <a:srgbClr val="C0272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4200" dirty="0"/>
          </a:p>
        </p:txBody>
      </p:sp>
      <p:sp>
        <p:nvSpPr>
          <p:cNvPr id="9" name="Text 6"/>
          <p:cNvSpPr/>
          <p:nvPr/>
        </p:nvSpPr>
        <p:spPr>
          <a:xfrm>
            <a:off x="1314450" y="3600450"/>
            <a:ext cx="132147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kern="0" spc="360" dirty="0">
                <a:solidFill>
                  <a:srgbClr val="C0272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SPEED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876300" y="4133850"/>
            <a:ext cx="360065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i="1" dirty="0">
                <a:solidFill>
                  <a:srgbClr val="1F386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Agile by design - we go faster</a:t>
            </a:r>
            <a:endParaRPr lang="en-US" sz="2025" dirty="0"/>
          </a:p>
        </p:txBody>
      </p:sp>
      <p:sp>
        <p:nvSpPr>
          <p:cNvPr id="11" name="Shape 8"/>
          <p:cNvSpPr/>
          <p:nvPr/>
        </p:nvSpPr>
        <p:spPr>
          <a:xfrm>
            <a:off x="876300" y="5000625"/>
            <a:ext cx="209550" cy="9525"/>
          </a:xfrm>
          <a:prstGeom prst="rect">
            <a:avLst/>
          </a:prstGeom>
          <a:solidFill>
            <a:srgbClr val="C0272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1257300" y="482917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flexible entity, matched to the hectic pace of evidence</a:t>
            </a:r>
            <a:endParaRPr lang="en-US" sz="1950" dirty="0"/>
          </a:p>
        </p:txBody>
      </p:sp>
      <p:sp>
        <p:nvSpPr>
          <p:cNvPr id="13" name="Shape 10"/>
          <p:cNvSpPr/>
          <p:nvPr/>
        </p:nvSpPr>
        <p:spPr>
          <a:xfrm>
            <a:off x="876300" y="5895975"/>
            <a:ext cx="209550" cy="9525"/>
          </a:xfrm>
          <a:prstGeom prst="rect">
            <a:avLst/>
          </a:prstGeom>
          <a:solidFill>
            <a:srgbClr val="C0272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1257300" y="572452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Living updates in months, not five-year cycles like other guidelines producers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876300" y="6791325"/>
            <a:ext cx="209550" cy="9525"/>
          </a:xfrm>
          <a:prstGeom prst="rect">
            <a:avLst/>
          </a:prstGeom>
          <a:solidFill>
            <a:srgbClr val="C0272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1257300" y="6619875"/>
            <a:ext cx="4817078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 much happened between the first HF guidelines (2025) and today - and we kept up!</a:t>
            </a:r>
            <a:endParaRPr lang="en-US" sz="1950" dirty="0"/>
          </a:p>
        </p:txBody>
      </p:sp>
      <p:sp>
        <p:nvSpPr>
          <p:cNvPr id="17" name="Text 14"/>
          <p:cNvSpPr/>
          <p:nvPr/>
        </p:nvSpPr>
        <p:spPr>
          <a:xfrm>
            <a:off x="6991350" y="3448050"/>
            <a:ext cx="358378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69091"/>
              </a:lnSpc>
              <a:buNone/>
            </a:pPr>
            <a:r>
              <a:rPr lang="en-US" sz="4200" dirty="0">
                <a:solidFill>
                  <a:srgbClr val="0F63A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</a:t>
            </a:r>
            <a:endParaRPr lang="en-US" sz="4200" dirty="0"/>
          </a:p>
        </p:txBody>
      </p:sp>
      <p:sp>
        <p:nvSpPr>
          <p:cNvPr id="18" name="Text 15"/>
          <p:cNvSpPr/>
          <p:nvPr/>
        </p:nvSpPr>
        <p:spPr>
          <a:xfrm>
            <a:off x="7429500" y="3600450"/>
            <a:ext cx="3171899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kern="0" spc="360" dirty="0">
                <a:solidFill>
                  <a:srgbClr val="0F63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ACCESSIBILITY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6991350" y="4133850"/>
            <a:ext cx="34248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i="1" dirty="0">
                <a:solidFill>
                  <a:srgbClr val="1F386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Made to be read - and used</a:t>
            </a:r>
            <a:endParaRPr lang="en-US" sz="2025" dirty="0"/>
          </a:p>
        </p:txBody>
      </p:sp>
      <p:sp>
        <p:nvSpPr>
          <p:cNvPr id="20" name="Shape 17"/>
          <p:cNvSpPr/>
          <p:nvPr/>
        </p:nvSpPr>
        <p:spPr>
          <a:xfrm>
            <a:off x="6991350" y="5000625"/>
            <a:ext cx="209550" cy="9525"/>
          </a:xfrm>
          <a:prstGeom prst="rect">
            <a:avLst/>
          </a:prstGeom>
          <a:solidFill>
            <a:srgbClr val="0F6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8"/>
          <p:cNvSpPr/>
          <p:nvPr/>
        </p:nvSpPr>
        <p:spPr>
          <a:xfrm>
            <a:off x="7372350" y="4829175"/>
            <a:ext cx="4169569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Synthetic format: shorter, simpler, digestible, implementable</a:t>
            </a:r>
            <a:endParaRPr lang="en-US" sz="1950" dirty="0"/>
          </a:p>
        </p:txBody>
      </p:sp>
      <p:sp>
        <p:nvSpPr>
          <p:cNvPr id="22" name="Shape 19"/>
          <p:cNvSpPr/>
          <p:nvPr/>
        </p:nvSpPr>
        <p:spPr>
          <a:xfrm>
            <a:off x="6991350" y="5895975"/>
            <a:ext cx="209550" cy="9525"/>
          </a:xfrm>
          <a:prstGeom prst="rect">
            <a:avLst/>
          </a:prstGeom>
          <a:solidFill>
            <a:srgbClr val="0F6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0"/>
          <p:cNvSpPr/>
          <p:nvPr/>
        </p:nvSpPr>
        <p:spPr>
          <a:xfrm>
            <a:off x="7372350" y="5724525"/>
            <a:ext cx="4169569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Economic tiers - equity for LMICs, adapted to local resources</a:t>
            </a:r>
            <a:endParaRPr lang="en-US" sz="1950" dirty="0"/>
          </a:p>
        </p:txBody>
      </p:sp>
      <p:sp>
        <p:nvSpPr>
          <p:cNvPr id="24" name="Shape 21"/>
          <p:cNvSpPr/>
          <p:nvPr/>
        </p:nvSpPr>
        <p:spPr>
          <a:xfrm>
            <a:off x="6991350" y="6791325"/>
            <a:ext cx="209550" cy="9525"/>
          </a:xfrm>
          <a:prstGeom prst="rect">
            <a:avLst/>
          </a:prstGeom>
          <a:solidFill>
            <a:srgbClr val="0F6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2"/>
          <p:cNvSpPr/>
          <p:nvPr/>
        </p:nvSpPr>
        <p:spPr>
          <a:xfrm>
            <a:off x="7372350" y="6619875"/>
            <a:ext cx="4169569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Guidance clinicians can act on at the point of care</a:t>
            </a:r>
            <a:endParaRPr lang="en-US" sz="1950" dirty="0"/>
          </a:p>
        </p:txBody>
      </p:sp>
      <p:sp>
        <p:nvSpPr>
          <p:cNvPr id="26" name="Text 23"/>
          <p:cNvSpPr/>
          <p:nvPr/>
        </p:nvSpPr>
        <p:spPr>
          <a:xfrm>
            <a:off x="12487275" y="3448050"/>
            <a:ext cx="358378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69091"/>
              </a:lnSpc>
              <a:buNone/>
            </a:pPr>
            <a:r>
              <a:rPr lang="en-US" sz="4200" dirty="0">
                <a:solidFill>
                  <a:srgbClr val="1F386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</a:t>
            </a:r>
            <a:endParaRPr lang="en-US" sz="4200" dirty="0"/>
          </a:p>
        </p:txBody>
      </p:sp>
      <p:sp>
        <p:nvSpPr>
          <p:cNvPr id="27" name="Text 24"/>
          <p:cNvSpPr/>
          <p:nvPr/>
        </p:nvSpPr>
        <p:spPr>
          <a:xfrm>
            <a:off x="12925425" y="3600450"/>
            <a:ext cx="155034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kern="0" spc="360" dirty="0">
                <a:solidFill>
                  <a:srgbClr val="1F386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IMPACT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12487275" y="4133850"/>
            <a:ext cx="309151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i="1" dirty="0">
                <a:solidFill>
                  <a:srgbClr val="1F386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Built to land, everywhere</a:t>
            </a:r>
            <a:endParaRPr lang="en-US" sz="2025" dirty="0"/>
          </a:p>
        </p:txBody>
      </p:sp>
      <p:sp>
        <p:nvSpPr>
          <p:cNvPr id="29" name="Shape 26"/>
          <p:cNvSpPr/>
          <p:nvPr/>
        </p:nvSpPr>
        <p:spPr>
          <a:xfrm>
            <a:off x="12487275" y="5000625"/>
            <a:ext cx="209550" cy="9525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7"/>
          <p:cNvSpPr/>
          <p:nvPr/>
        </p:nvSpPr>
        <p:spPr>
          <a:xfrm>
            <a:off x="12868275" y="482917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Awareness &amp; dissemination powered by our 25 Partner societies</a:t>
            </a:r>
            <a:endParaRPr lang="en-US" sz="1950" dirty="0"/>
          </a:p>
        </p:txBody>
      </p:sp>
      <p:sp>
        <p:nvSpPr>
          <p:cNvPr id="31" name="Shape 28"/>
          <p:cNvSpPr/>
          <p:nvPr/>
        </p:nvSpPr>
        <p:spPr>
          <a:xfrm>
            <a:off x="12487275" y="5895975"/>
            <a:ext cx="209550" cy="9525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29"/>
          <p:cNvSpPr/>
          <p:nvPr/>
        </p:nvSpPr>
        <p:spPr>
          <a:xfrm>
            <a:off x="12868275" y="572452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Local implementation through Partner societies on five continents</a:t>
            </a:r>
            <a:endParaRPr lang="en-US" sz="1950" dirty="0"/>
          </a:p>
        </p:txBody>
      </p:sp>
      <p:sp>
        <p:nvSpPr>
          <p:cNvPr id="33" name="Shape 30"/>
          <p:cNvSpPr/>
          <p:nvPr/>
        </p:nvSpPr>
        <p:spPr>
          <a:xfrm>
            <a:off x="12487275" y="6791325"/>
            <a:ext cx="209550" cy="9525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1"/>
          <p:cNvSpPr/>
          <p:nvPr/>
        </p:nvSpPr>
        <p:spPr>
          <a:xfrm>
            <a:off x="12868275" y="661987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iCARDIO App carries living guidance into clinicians’ hands</a:t>
            </a:r>
            <a:endParaRPr lang="en-US" sz="1950" dirty="0"/>
          </a:p>
        </p:txBody>
      </p:sp>
      <p:sp>
        <p:nvSpPr>
          <p:cNvPr id="35" name="Shape 32"/>
          <p:cNvSpPr/>
          <p:nvPr/>
        </p:nvSpPr>
        <p:spPr>
          <a:xfrm>
            <a:off x="876300" y="9658350"/>
            <a:ext cx="3724275" cy="9525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3"/>
          <p:cNvSpPr/>
          <p:nvPr/>
        </p:nvSpPr>
        <p:spPr>
          <a:xfrm>
            <a:off x="4905375" y="9486900"/>
            <a:ext cx="10246995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kern="0" spc="63" dirty="0">
                <a:solidFill>
                  <a:srgbClr val="1224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Speed. Accessibility. Impact.</a:t>
            </a:r>
            <a:r>
              <a:rPr lang="en-US" sz="2100" i="1" kern="0" spc="63" dirty="0">
                <a:solidFill>
                  <a:srgbClr val="5A667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Our approach to implementation.</a:t>
            </a:r>
            <a:endParaRPr lang="en-US" sz="2100" dirty="0"/>
          </a:p>
        </p:txBody>
      </p:sp>
      <p:sp>
        <p:nvSpPr>
          <p:cNvPr id="37" name="Shape 34"/>
          <p:cNvSpPr/>
          <p:nvPr/>
        </p:nvSpPr>
        <p:spPr>
          <a:xfrm>
            <a:off x="13677900" y="9658350"/>
            <a:ext cx="3724275" cy="9525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39" name="Image 0" descr="preencoded.png">
            <a:extLst>
              <a:ext uri="{FF2B5EF4-FFF2-40B4-BE49-F238E27FC236}">
                <a16:creationId xmlns:a16="http://schemas.microsoft.com/office/drawing/2014/main" id="{56A544B1-53DA-3093-6DEF-6DE3E9410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1382457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METHODOLOGY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1382457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33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Alliance Global Guidelines grading of recommendations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71575" y="2333625"/>
            <a:ext cx="15944850" cy="649605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BBBA535E-1AD6-8EA7-E127-7B94A12E1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1466850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METHODOLOGY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13735050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33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Alliance Global Guidelines on IHD Public Consultation following the Peer Review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203835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685800" y="5029200"/>
            <a:ext cx="47625" cy="15811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1000125" y="4791075"/>
            <a:ext cx="3924300" cy="1019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46"/>
              </a:lnSpc>
              <a:buNone/>
            </a:pPr>
            <a:r>
              <a:rPr lang="en-US" sz="21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Open Public Review lasted one month March 2026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000125" y="5924550"/>
            <a:ext cx="3924300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2000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with comments from 50 spontaneous reviewers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330952" y="3450380"/>
            <a:ext cx="12280392" cy="4730406"/>
          </a:xfrm>
          <a:prstGeom prst="rect">
            <a:avLst/>
          </a:prstGeom>
          <a:ln w="9525">
            <a:solidFill>
              <a:srgbClr val="D7DEE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Shape 7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8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EEBA0A14-FAAD-26D5-AD37-900F0647D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6" name="Picture 15" descr="image5_ih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014" y="2715847"/>
            <a:ext cx="12445330" cy="59792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152">
            <a:extLst>
              <a:ext uri="{FF2B5EF4-FFF2-40B4-BE49-F238E27FC236}">
                <a16:creationId xmlns:a16="http://schemas.microsoft.com/office/drawing/2014/main" id="{43C61448-A6A2-E279-3986-8E416D58C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63" y="2316014"/>
            <a:ext cx="16916400" cy="56769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85800" y="533400"/>
            <a:ext cx="1025730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293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iCARDIO GLOBAL IMPLEMENTATION GUIDELINES ON ISCHEMIC HEART DISEASE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1930316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885"/>
              </a:lnSpc>
              <a:buNone/>
            </a:pPr>
            <a:r>
              <a:rPr lang="en-US" sz="3975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Metrics</a:t>
            </a:r>
            <a:endParaRPr lang="en-US" sz="39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9625" y="342900"/>
            <a:ext cx="1724025" cy="84772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685800" y="1819275"/>
            <a:ext cx="152400" cy="152400"/>
          </a:xfrm>
          <a:prstGeom prst="ellipse">
            <a:avLst/>
          </a:prstGeom>
          <a:solidFill>
            <a:srgbClr val="C00000"/>
          </a:solidFill>
          <a:ln/>
          <a:effectLst>
            <a:outerShdw blurRad="101600" dist="50800" dir="16200000" algn="bl" rotWithShape="0">
              <a:srgbClr val="C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914400" y="1771650"/>
            <a:ext cx="2945838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ct val="101538"/>
              </a:lnSpc>
              <a:buNone/>
            </a:pPr>
            <a:r>
              <a:rPr lang="en-US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iCARDIO Partner Societies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231779" y="1804988"/>
            <a:ext cx="973187" cy="2190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200" b="1" kern="0" spc="12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TF ORIGIN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395466" y="1819275"/>
            <a:ext cx="152400" cy="152400"/>
          </a:xfrm>
          <a:prstGeom prst="roundRect">
            <a:avLst>
              <a:gd name="adj" fmla="val 18750"/>
            </a:avLst>
          </a:prstGeom>
          <a:solidFill>
            <a:srgbClr val="8FA6B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5624066" y="1781175"/>
            <a:ext cx="201938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 America / Europe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834015" y="1819275"/>
            <a:ext cx="152400" cy="152400"/>
          </a:xfrm>
          <a:prstGeom prst="roundRect">
            <a:avLst>
              <a:gd name="adj" fmla="val 18750"/>
            </a:avLst>
          </a:prstGeom>
          <a:solidFill>
            <a:srgbClr val="A9CBE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8062615" y="1781175"/>
            <a:ext cx="116731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of world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9611023" y="1804988"/>
            <a:ext cx="1538883" cy="2190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200" b="1" kern="0" spc="12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CONTRIBUTORS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11276707" y="1838325"/>
            <a:ext cx="114300" cy="1143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2"/>
          <p:cNvSpPr/>
          <p:nvPr/>
        </p:nvSpPr>
        <p:spPr>
          <a:xfrm>
            <a:off x="11467207" y="1781175"/>
            <a:ext cx="229782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dot = one contributor</a:t>
            </a:r>
            <a:endParaRPr lang="en-US" sz="15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587" y="5207416"/>
            <a:ext cx="1576388" cy="157638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85800" y="6840954"/>
            <a:ext cx="3901560" cy="426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231"/>
              </a:lnSpc>
              <a:buNone/>
            </a:pPr>
            <a:r>
              <a:rPr lang="en-US" sz="1650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650" dirty="0"/>
          </a:p>
        </p:txBody>
      </p:sp>
      <p:sp>
        <p:nvSpPr>
          <p:cNvPr id="19" name="Text 14"/>
          <p:cNvSpPr/>
          <p:nvPr/>
        </p:nvSpPr>
        <p:spPr>
          <a:xfrm>
            <a:off x="651723" y="7195650"/>
            <a:ext cx="3020904" cy="698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391"/>
              </a:lnSpc>
              <a:buNone/>
            </a:pPr>
            <a:r>
              <a:rPr lang="en-US" sz="16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involved outside of public reviewers’ countries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685800" y="8058150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6"/>
          <p:cNvSpPr/>
          <p:nvPr/>
        </p:nvSpPr>
        <p:spPr>
          <a:xfrm>
            <a:off x="762000" y="8267700"/>
            <a:ext cx="8763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57"/>
              </a:lnSpc>
              <a:buNone/>
            </a:pPr>
            <a:r>
              <a:rPr lang="en-US" sz="4500" b="1" kern="0" spc="-9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4500" dirty="0"/>
          </a:p>
        </p:txBody>
      </p:sp>
      <p:sp>
        <p:nvSpPr>
          <p:cNvPr id="22" name="Text 17"/>
          <p:cNvSpPr/>
          <p:nvPr/>
        </p:nvSpPr>
        <p:spPr>
          <a:xfrm>
            <a:off x="1578918" y="8429625"/>
            <a:ext cx="1699647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TF Members</a:t>
            </a:r>
            <a:endParaRPr lang="en-US" sz="2100" dirty="0"/>
          </a:p>
        </p:txBody>
      </p:sp>
      <p:sp>
        <p:nvSpPr>
          <p:cNvPr id="23" name="Shape 18"/>
          <p:cNvSpPr/>
          <p:nvPr/>
        </p:nvSpPr>
        <p:spPr>
          <a:xfrm>
            <a:off x="68580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19"/>
          <p:cNvSpPr/>
          <p:nvPr/>
        </p:nvSpPr>
        <p:spPr>
          <a:xfrm>
            <a:off x="78581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0"/>
          <p:cNvSpPr/>
          <p:nvPr/>
        </p:nvSpPr>
        <p:spPr>
          <a:xfrm>
            <a:off x="88582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Shape 21"/>
          <p:cNvSpPr/>
          <p:nvPr/>
        </p:nvSpPr>
        <p:spPr>
          <a:xfrm>
            <a:off x="98583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Shape 22"/>
          <p:cNvSpPr/>
          <p:nvPr/>
        </p:nvSpPr>
        <p:spPr>
          <a:xfrm>
            <a:off x="108585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3"/>
          <p:cNvSpPr/>
          <p:nvPr/>
        </p:nvSpPr>
        <p:spPr>
          <a:xfrm>
            <a:off x="118586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4"/>
          <p:cNvSpPr/>
          <p:nvPr/>
        </p:nvSpPr>
        <p:spPr>
          <a:xfrm>
            <a:off x="128587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Shape 25"/>
          <p:cNvSpPr/>
          <p:nvPr/>
        </p:nvSpPr>
        <p:spPr>
          <a:xfrm>
            <a:off x="138588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6"/>
          <p:cNvSpPr/>
          <p:nvPr/>
        </p:nvSpPr>
        <p:spPr>
          <a:xfrm>
            <a:off x="148590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27"/>
          <p:cNvSpPr/>
          <p:nvPr/>
        </p:nvSpPr>
        <p:spPr>
          <a:xfrm>
            <a:off x="158591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28"/>
          <p:cNvSpPr/>
          <p:nvPr/>
        </p:nvSpPr>
        <p:spPr>
          <a:xfrm>
            <a:off x="168592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29"/>
          <p:cNvSpPr/>
          <p:nvPr/>
        </p:nvSpPr>
        <p:spPr>
          <a:xfrm>
            <a:off x="178593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Shape 30"/>
          <p:cNvSpPr/>
          <p:nvPr/>
        </p:nvSpPr>
        <p:spPr>
          <a:xfrm>
            <a:off x="188595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Shape 31"/>
          <p:cNvSpPr/>
          <p:nvPr/>
        </p:nvSpPr>
        <p:spPr>
          <a:xfrm>
            <a:off x="198596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2"/>
          <p:cNvSpPr/>
          <p:nvPr/>
        </p:nvSpPr>
        <p:spPr>
          <a:xfrm>
            <a:off x="20859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Shape 33"/>
          <p:cNvSpPr/>
          <p:nvPr/>
        </p:nvSpPr>
        <p:spPr>
          <a:xfrm>
            <a:off x="21859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Shape 34"/>
          <p:cNvSpPr/>
          <p:nvPr/>
        </p:nvSpPr>
        <p:spPr>
          <a:xfrm>
            <a:off x="22860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Shape 35"/>
          <p:cNvSpPr/>
          <p:nvPr/>
        </p:nvSpPr>
        <p:spPr>
          <a:xfrm>
            <a:off x="23860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Shape 36"/>
          <p:cNvSpPr/>
          <p:nvPr/>
        </p:nvSpPr>
        <p:spPr>
          <a:xfrm>
            <a:off x="248602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37"/>
          <p:cNvSpPr/>
          <p:nvPr/>
        </p:nvSpPr>
        <p:spPr>
          <a:xfrm>
            <a:off x="25860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38"/>
          <p:cNvSpPr/>
          <p:nvPr/>
        </p:nvSpPr>
        <p:spPr>
          <a:xfrm>
            <a:off x="26860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Shape 39"/>
          <p:cNvSpPr/>
          <p:nvPr/>
        </p:nvSpPr>
        <p:spPr>
          <a:xfrm>
            <a:off x="27860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Shape 40"/>
          <p:cNvSpPr/>
          <p:nvPr/>
        </p:nvSpPr>
        <p:spPr>
          <a:xfrm>
            <a:off x="28860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41"/>
          <p:cNvSpPr/>
          <p:nvPr/>
        </p:nvSpPr>
        <p:spPr>
          <a:xfrm>
            <a:off x="29860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Shape 42"/>
          <p:cNvSpPr/>
          <p:nvPr/>
        </p:nvSpPr>
        <p:spPr>
          <a:xfrm>
            <a:off x="30861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3"/>
          <p:cNvSpPr/>
          <p:nvPr/>
        </p:nvSpPr>
        <p:spPr>
          <a:xfrm>
            <a:off x="31861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Shape 44"/>
          <p:cNvSpPr/>
          <p:nvPr/>
        </p:nvSpPr>
        <p:spPr>
          <a:xfrm>
            <a:off x="328612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Text 45"/>
          <p:cNvSpPr/>
          <p:nvPr/>
        </p:nvSpPr>
        <p:spPr>
          <a:xfrm>
            <a:off x="232508" y="9067800"/>
            <a:ext cx="3053864" cy="2667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b="1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</a:t>
            </a: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North America/Europe</a:t>
            </a:r>
            <a:endParaRPr lang="en-US" sz="1500" dirty="0"/>
          </a:p>
        </p:txBody>
      </p:sp>
      <p:sp>
        <p:nvSpPr>
          <p:cNvPr id="51" name="Text 46"/>
          <p:cNvSpPr/>
          <p:nvPr/>
        </p:nvSpPr>
        <p:spPr>
          <a:xfrm>
            <a:off x="2986088" y="9093200"/>
            <a:ext cx="1488132" cy="2667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b="1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</a:t>
            </a: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ROW</a:t>
            </a:r>
            <a:endParaRPr lang="en-US" sz="1500" dirty="0"/>
          </a:p>
        </p:txBody>
      </p:sp>
      <p:sp>
        <p:nvSpPr>
          <p:cNvPr id="52" name="Text 47"/>
          <p:cNvSpPr/>
          <p:nvPr/>
        </p:nvSpPr>
        <p:spPr>
          <a:xfrm>
            <a:off x="6606182" y="8305800"/>
            <a:ext cx="797868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57"/>
              </a:lnSpc>
              <a:buNone/>
            </a:pPr>
            <a:r>
              <a:rPr lang="en-US" sz="4500" b="1" kern="0" spc="-9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4500" dirty="0"/>
          </a:p>
        </p:txBody>
      </p:sp>
      <p:sp>
        <p:nvSpPr>
          <p:cNvPr id="53" name="Text 48"/>
          <p:cNvSpPr/>
          <p:nvPr/>
        </p:nvSpPr>
        <p:spPr>
          <a:xfrm>
            <a:off x="7420868" y="8429625"/>
            <a:ext cx="2103849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Reviewers</a:t>
            </a:r>
            <a:endParaRPr lang="en-US" sz="2100" dirty="0"/>
          </a:p>
        </p:txBody>
      </p:sp>
      <p:sp>
        <p:nvSpPr>
          <p:cNvPr id="54" name="Shape 49"/>
          <p:cNvSpPr/>
          <p:nvPr/>
        </p:nvSpPr>
        <p:spPr>
          <a:xfrm>
            <a:off x="652775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50"/>
          <p:cNvSpPr/>
          <p:nvPr/>
        </p:nvSpPr>
        <p:spPr>
          <a:xfrm>
            <a:off x="662776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Shape 51"/>
          <p:cNvSpPr/>
          <p:nvPr/>
        </p:nvSpPr>
        <p:spPr>
          <a:xfrm>
            <a:off x="672777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Shape 52"/>
          <p:cNvSpPr/>
          <p:nvPr/>
        </p:nvSpPr>
        <p:spPr>
          <a:xfrm>
            <a:off x="682778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Shape 53"/>
          <p:cNvSpPr/>
          <p:nvPr/>
        </p:nvSpPr>
        <p:spPr>
          <a:xfrm>
            <a:off x="692780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Shape 54"/>
          <p:cNvSpPr/>
          <p:nvPr/>
        </p:nvSpPr>
        <p:spPr>
          <a:xfrm>
            <a:off x="702781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Shape 55"/>
          <p:cNvSpPr/>
          <p:nvPr/>
        </p:nvSpPr>
        <p:spPr>
          <a:xfrm>
            <a:off x="712782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Shape 56"/>
          <p:cNvSpPr/>
          <p:nvPr/>
        </p:nvSpPr>
        <p:spPr>
          <a:xfrm>
            <a:off x="722783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Shape 57"/>
          <p:cNvSpPr/>
          <p:nvPr/>
        </p:nvSpPr>
        <p:spPr>
          <a:xfrm>
            <a:off x="732785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3" name="Shape 58"/>
          <p:cNvSpPr/>
          <p:nvPr/>
        </p:nvSpPr>
        <p:spPr>
          <a:xfrm>
            <a:off x="742786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4" name="Shape 59"/>
          <p:cNvSpPr/>
          <p:nvPr/>
        </p:nvSpPr>
        <p:spPr>
          <a:xfrm>
            <a:off x="752787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Shape 60"/>
          <p:cNvSpPr/>
          <p:nvPr/>
        </p:nvSpPr>
        <p:spPr>
          <a:xfrm>
            <a:off x="762788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6" name="Shape 61"/>
          <p:cNvSpPr/>
          <p:nvPr/>
        </p:nvSpPr>
        <p:spPr>
          <a:xfrm>
            <a:off x="772790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7" name="Shape 62"/>
          <p:cNvSpPr/>
          <p:nvPr/>
        </p:nvSpPr>
        <p:spPr>
          <a:xfrm>
            <a:off x="782791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Shape 63"/>
          <p:cNvSpPr/>
          <p:nvPr/>
        </p:nvSpPr>
        <p:spPr>
          <a:xfrm>
            <a:off x="792792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9" name="Shape 64"/>
          <p:cNvSpPr/>
          <p:nvPr/>
        </p:nvSpPr>
        <p:spPr>
          <a:xfrm>
            <a:off x="802793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0" name="Shape 65"/>
          <p:cNvSpPr/>
          <p:nvPr/>
        </p:nvSpPr>
        <p:spPr>
          <a:xfrm>
            <a:off x="812795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1" name="Shape 66"/>
          <p:cNvSpPr/>
          <p:nvPr/>
        </p:nvSpPr>
        <p:spPr>
          <a:xfrm>
            <a:off x="822796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Shape 67"/>
          <p:cNvSpPr/>
          <p:nvPr/>
        </p:nvSpPr>
        <p:spPr>
          <a:xfrm>
            <a:off x="83279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3" name="Shape 68"/>
          <p:cNvSpPr/>
          <p:nvPr/>
        </p:nvSpPr>
        <p:spPr>
          <a:xfrm>
            <a:off x="84279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4" name="Shape 69"/>
          <p:cNvSpPr/>
          <p:nvPr/>
        </p:nvSpPr>
        <p:spPr>
          <a:xfrm>
            <a:off x="85280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5" name="Shape 70"/>
          <p:cNvSpPr/>
          <p:nvPr/>
        </p:nvSpPr>
        <p:spPr>
          <a:xfrm>
            <a:off x="86280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6" name="Shape 71"/>
          <p:cNvSpPr/>
          <p:nvPr/>
        </p:nvSpPr>
        <p:spPr>
          <a:xfrm>
            <a:off x="872802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7" name="Shape 72"/>
          <p:cNvSpPr/>
          <p:nvPr/>
        </p:nvSpPr>
        <p:spPr>
          <a:xfrm>
            <a:off x="88280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8" name="Shape 73"/>
          <p:cNvSpPr/>
          <p:nvPr/>
        </p:nvSpPr>
        <p:spPr>
          <a:xfrm>
            <a:off x="89280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9" name="Shape 74"/>
          <p:cNvSpPr/>
          <p:nvPr/>
        </p:nvSpPr>
        <p:spPr>
          <a:xfrm>
            <a:off x="90280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0" name="Shape 75"/>
          <p:cNvSpPr/>
          <p:nvPr/>
        </p:nvSpPr>
        <p:spPr>
          <a:xfrm>
            <a:off x="91280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1" name="Shape 76"/>
          <p:cNvSpPr/>
          <p:nvPr/>
        </p:nvSpPr>
        <p:spPr>
          <a:xfrm>
            <a:off x="92280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2" name="Shape 77"/>
          <p:cNvSpPr/>
          <p:nvPr/>
        </p:nvSpPr>
        <p:spPr>
          <a:xfrm>
            <a:off x="93281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3" name="Shape 78"/>
          <p:cNvSpPr/>
          <p:nvPr/>
        </p:nvSpPr>
        <p:spPr>
          <a:xfrm>
            <a:off x="94281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4" name="Shape 79"/>
          <p:cNvSpPr/>
          <p:nvPr/>
        </p:nvSpPr>
        <p:spPr>
          <a:xfrm>
            <a:off x="952812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5" name="Shape 80"/>
          <p:cNvSpPr/>
          <p:nvPr/>
        </p:nvSpPr>
        <p:spPr>
          <a:xfrm>
            <a:off x="96281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6" name="Shape 81"/>
          <p:cNvSpPr/>
          <p:nvPr/>
        </p:nvSpPr>
        <p:spPr>
          <a:xfrm>
            <a:off x="97281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7" name="Shape 82"/>
          <p:cNvSpPr/>
          <p:nvPr/>
        </p:nvSpPr>
        <p:spPr>
          <a:xfrm>
            <a:off x="98281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8" name="Shape 83"/>
          <p:cNvSpPr/>
          <p:nvPr/>
        </p:nvSpPr>
        <p:spPr>
          <a:xfrm>
            <a:off x="99281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9" name="Shape 84"/>
          <p:cNvSpPr/>
          <p:nvPr/>
        </p:nvSpPr>
        <p:spPr>
          <a:xfrm>
            <a:off x="100281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0" name="Shape 85"/>
          <p:cNvSpPr/>
          <p:nvPr/>
        </p:nvSpPr>
        <p:spPr>
          <a:xfrm>
            <a:off x="101282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1" name="Shape 86"/>
          <p:cNvSpPr/>
          <p:nvPr/>
        </p:nvSpPr>
        <p:spPr>
          <a:xfrm>
            <a:off x="102282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2" name="Shape 87"/>
          <p:cNvSpPr/>
          <p:nvPr/>
        </p:nvSpPr>
        <p:spPr>
          <a:xfrm>
            <a:off x="1032822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3" name="Shape 88"/>
          <p:cNvSpPr/>
          <p:nvPr/>
        </p:nvSpPr>
        <p:spPr>
          <a:xfrm>
            <a:off x="104282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4" name="Shape 89"/>
          <p:cNvSpPr/>
          <p:nvPr/>
        </p:nvSpPr>
        <p:spPr>
          <a:xfrm>
            <a:off x="105282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5" name="Text 90"/>
          <p:cNvSpPr/>
          <p:nvPr/>
        </p:nvSpPr>
        <p:spPr>
          <a:xfrm>
            <a:off x="6527750" y="9067800"/>
            <a:ext cx="3055010" cy="2667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b="1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</a:t>
            </a: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North America/Europe</a:t>
            </a:r>
            <a:endParaRPr lang="en-US" sz="1500" dirty="0"/>
          </a:p>
        </p:txBody>
      </p:sp>
      <p:sp>
        <p:nvSpPr>
          <p:cNvPr id="96" name="Text 91"/>
          <p:cNvSpPr/>
          <p:nvPr/>
        </p:nvSpPr>
        <p:spPr>
          <a:xfrm>
            <a:off x="9571732" y="9067800"/>
            <a:ext cx="1515145" cy="2667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b="1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</a:t>
            </a: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ROW</a:t>
            </a:r>
            <a:endParaRPr lang="en-US" sz="1500" dirty="0"/>
          </a:p>
        </p:txBody>
      </p:sp>
      <p:sp>
        <p:nvSpPr>
          <p:cNvPr id="97" name="Text 92"/>
          <p:cNvSpPr/>
          <p:nvPr/>
        </p:nvSpPr>
        <p:spPr>
          <a:xfrm>
            <a:off x="12464950" y="8343900"/>
            <a:ext cx="797868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57"/>
              </a:lnSpc>
              <a:buNone/>
            </a:pPr>
            <a:r>
              <a:rPr lang="en-US" sz="4500" b="1" kern="0" spc="-9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500" dirty="0"/>
          </a:p>
        </p:txBody>
      </p:sp>
      <p:sp>
        <p:nvSpPr>
          <p:cNvPr id="98" name="Text 93"/>
          <p:cNvSpPr/>
          <p:nvPr/>
        </p:nvSpPr>
        <p:spPr>
          <a:xfrm>
            <a:off x="13262818" y="8429625"/>
            <a:ext cx="2330098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Reviewers</a:t>
            </a:r>
            <a:endParaRPr lang="en-US" sz="2100" dirty="0"/>
          </a:p>
        </p:txBody>
      </p:sp>
      <p:sp>
        <p:nvSpPr>
          <p:cNvPr id="99" name="Shape 94"/>
          <p:cNvSpPr/>
          <p:nvPr/>
        </p:nvSpPr>
        <p:spPr>
          <a:xfrm>
            <a:off x="123697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0" name="Shape 95"/>
          <p:cNvSpPr/>
          <p:nvPr/>
        </p:nvSpPr>
        <p:spPr>
          <a:xfrm>
            <a:off x="124697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1" name="Shape 96"/>
          <p:cNvSpPr/>
          <p:nvPr/>
        </p:nvSpPr>
        <p:spPr>
          <a:xfrm>
            <a:off x="125697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2" name="Shape 97"/>
          <p:cNvSpPr/>
          <p:nvPr/>
        </p:nvSpPr>
        <p:spPr>
          <a:xfrm>
            <a:off x="126697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3" name="Shape 98"/>
          <p:cNvSpPr/>
          <p:nvPr/>
        </p:nvSpPr>
        <p:spPr>
          <a:xfrm>
            <a:off x="127697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4" name="Shape 99"/>
          <p:cNvSpPr/>
          <p:nvPr/>
        </p:nvSpPr>
        <p:spPr>
          <a:xfrm>
            <a:off x="128697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5" name="Shape 100"/>
          <p:cNvSpPr/>
          <p:nvPr/>
        </p:nvSpPr>
        <p:spPr>
          <a:xfrm>
            <a:off x="129697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6" name="Shape 101"/>
          <p:cNvSpPr/>
          <p:nvPr/>
        </p:nvSpPr>
        <p:spPr>
          <a:xfrm>
            <a:off x="130697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7" name="Shape 102"/>
          <p:cNvSpPr/>
          <p:nvPr/>
        </p:nvSpPr>
        <p:spPr>
          <a:xfrm>
            <a:off x="131698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8" name="Shape 103"/>
          <p:cNvSpPr/>
          <p:nvPr/>
        </p:nvSpPr>
        <p:spPr>
          <a:xfrm>
            <a:off x="132698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9" name="Shape 104"/>
          <p:cNvSpPr/>
          <p:nvPr/>
        </p:nvSpPr>
        <p:spPr>
          <a:xfrm>
            <a:off x="133698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0" name="Shape 105"/>
          <p:cNvSpPr/>
          <p:nvPr/>
        </p:nvSpPr>
        <p:spPr>
          <a:xfrm>
            <a:off x="134698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1" name="Shape 106"/>
          <p:cNvSpPr/>
          <p:nvPr/>
        </p:nvSpPr>
        <p:spPr>
          <a:xfrm>
            <a:off x="135698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2" name="Shape 107"/>
          <p:cNvSpPr/>
          <p:nvPr/>
        </p:nvSpPr>
        <p:spPr>
          <a:xfrm>
            <a:off x="136698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3" name="Shape 108"/>
          <p:cNvSpPr/>
          <p:nvPr/>
        </p:nvSpPr>
        <p:spPr>
          <a:xfrm>
            <a:off x="137698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4" name="Shape 109"/>
          <p:cNvSpPr/>
          <p:nvPr/>
        </p:nvSpPr>
        <p:spPr>
          <a:xfrm>
            <a:off x="138698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5" name="Shape 110"/>
          <p:cNvSpPr/>
          <p:nvPr/>
        </p:nvSpPr>
        <p:spPr>
          <a:xfrm>
            <a:off x="139699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6" name="Shape 111"/>
          <p:cNvSpPr/>
          <p:nvPr/>
        </p:nvSpPr>
        <p:spPr>
          <a:xfrm>
            <a:off x="140699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7" name="Shape 112"/>
          <p:cNvSpPr/>
          <p:nvPr/>
        </p:nvSpPr>
        <p:spPr>
          <a:xfrm>
            <a:off x="141699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8" name="Shape 113"/>
          <p:cNvSpPr/>
          <p:nvPr/>
        </p:nvSpPr>
        <p:spPr>
          <a:xfrm>
            <a:off x="142699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9" name="Shape 114"/>
          <p:cNvSpPr/>
          <p:nvPr/>
        </p:nvSpPr>
        <p:spPr>
          <a:xfrm>
            <a:off x="143699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0" name="Shape 115"/>
          <p:cNvSpPr/>
          <p:nvPr/>
        </p:nvSpPr>
        <p:spPr>
          <a:xfrm>
            <a:off x="144699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1" name="Shape 116"/>
          <p:cNvSpPr/>
          <p:nvPr/>
        </p:nvSpPr>
        <p:spPr>
          <a:xfrm>
            <a:off x="145699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2" name="Shape 117"/>
          <p:cNvSpPr/>
          <p:nvPr/>
        </p:nvSpPr>
        <p:spPr>
          <a:xfrm>
            <a:off x="146699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3" name="Shape 118"/>
          <p:cNvSpPr/>
          <p:nvPr/>
        </p:nvSpPr>
        <p:spPr>
          <a:xfrm>
            <a:off x="147700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4" name="Shape 119"/>
          <p:cNvSpPr/>
          <p:nvPr/>
        </p:nvSpPr>
        <p:spPr>
          <a:xfrm>
            <a:off x="148700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5" name="Shape 120"/>
          <p:cNvSpPr/>
          <p:nvPr/>
        </p:nvSpPr>
        <p:spPr>
          <a:xfrm>
            <a:off x="149700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6" name="Shape 121"/>
          <p:cNvSpPr/>
          <p:nvPr/>
        </p:nvSpPr>
        <p:spPr>
          <a:xfrm>
            <a:off x="150700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7" name="Shape 122"/>
          <p:cNvSpPr/>
          <p:nvPr/>
        </p:nvSpPr>
        <p:spPr>
          <a:xfrm>
            <a:off x="151700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8" name="Shape 123"/>
          <p:cNvSpPr/>
          <p:nvPr/>
        </p:nvSpPr>
        <p:spPr>
          <a:xfrm>
            <a:off x="152700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9" name="Shape 124"/>
          <p:cNvSpPr/>
          <p:nvPr/>
        </p:nvSpPr>
        <p:spPr>
          <a:xfrm>
            <a:off x="153700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0" name="Shape 125"/>
          <p:cNvSpPr/>
          <p:nvPr/>
        </p:nvSpPr>
        <p:spPr>
          <a:xfrm>
            <a:off x="154700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1" name="Shape 126"/>
          <p:cNvSpPr/>
          <p:nvPr/>
        </p:nvSpPr>
        <p:spPr>
          <a:xfrm>
            <a:off x="155701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2" name="Shape 127"/>
          <p:cNvSpPr/>
          <p:nvPr/>
        </p:nvSpPr>
        <p:spPr>
          <a:xfrm>
            <a:off x="156701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3" name="Shape 128"/>
          <p:cNvSpPr/>
          <p:nvPr/>
        </p:nvSpPr>
        <p:spPr>
          <a:xfrm>
            <a:off x="157701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4" name="Shape 129"/>
          <p:cNvSpPr/>
          <p:nvPr/>
        </p:nvSpPr>
        <p:spPr>
          <a:xfrm>
            <a:off x="158701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5" name="Shape 130"/>
          <p:cNvSpPr/>
          <p:nvPr/>
        </p:nvSpPr>
        <p:spPr>
          <a:xfrm>
            <a:off x="159701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6" name="Shape 131"/>
          <p:cNvSpPr/>
          <p:nvPr/>
        </p:nvSpPr>
        <p:spPr>
          <a:xfrm>
            <a:off x="160701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7" name="Shape 132"/>
          <p:cNvSpPr/>
          <p:nvPr/>
        </p:nvSpPr>
        <p:spPr>
          <a:xfrm>
            <a:off x="161701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8" name="Shape 133"/>
          <p:cNvSpPr/>
          <p:nvPr/>
        </p:nvSpPr>
        <p:spPr>
          <a:xfrm>
            <a:off x="162701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9" name="Shape 134"/>
          <p:cNvSpPr/>
          <p:nvPr/>
        </p:nvSpPr>
        <p:spPr>
          <a:xfrm>
            <a:off x="163702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0" name="Shape 135"/>
          <p:cNvSpPr/>
          <p:nvPr/>
        </p:nvSpPr>
        <p:spPr>
          <a:xfrm>
            <a:off x="164702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1" name="Shape 136"/>
          <p:cNvSpPr/>
          <p:nvPr/>
        </p:nvSpPr>
        <p:spPr>
          <a:xfrm>
            <a:off x="165702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2" name="Shape 137"/>
          <p:cNvSpPr/>
          <p:nvPr/>
        </p:nvSpPr>
        <p:spPr>
          <a:xfrm>
            <a:off x="166702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3" name="Shape 138"/>
          <p:cNvSpPr/>
          <p:nvPr/>
        </p:nvSpPr>
        <p:spPr>
          <a:xfrm>
            <a:off x="167702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4" name="Shape 139"/>
          <p:cNvSpPr/>
          <p:nvPr/>
        </p:nvSpPr>
        <p:spPr>
          <a:xfrm>
            <a:off x="168702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5" name="Shape 140"/>
          <p:cNvSpPr/>
          <p:nvPr/>
        </p:nvSpPr>
        <p:spPr>
          <a:xfrm>
            <a:off x="169702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6" name="Shape 141"/>
          <p:cNvSpPr/>
          <p:nvPr/>
        </p:nvSpPr>
        <p:spPr>
          <a:xfrm>
            <a:off x="170702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7" name="Shape 142"/>
          <p:cNvSpPr/>
          <p:nvPr/>
        </p:nvSpPr>
        <p:spPr>
          <a:xfrm>
            <a:off x="171703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8" name="Shape 143"/>
          <p:cNvSpPr/>
          <p:nvPr/>
        </p:nvSpPr>
        <p:spPr>
          <a:xfrm>
            <a:off x="172703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9" name="Shape 144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0" name="Text 145"/>
          <p:cNvSpPr/>
          <p:nvPr/>
        </p:nvSpPr>
        <p:spPr>
          <a:xfrm>
            <a:off x="685800" y="9715500"/>
            <a:ext cx="4080986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Pinto FJ et al. Global Cardiology 2026;4:139-164</a:t>
            </a:r>
            <a:endParaRPr lang="en-US" sz="1350" dirty="0"/>
          </a:p>
        </p:txBody>
      </p:sp>
      <p:sp>
        <p:nvSpPr>
          <p:cNvPr id="151" name="Text 146">
            <a:hlinkClick r:id="rId7"/>
          </p:cNvPr>
          <p:cNvSpPr/>
          <p:nvPr/>
        </p:nvSpPr>
        <p:spPr>
          <a:xfrm>
            <a:off x="15681275" y="9715500"/>
            <a:ext cx="2113017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u="sng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iCARDIO Alliance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914400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ALLIANCE GLOBAL GUIDELINES ON ISCHEMIC HEART DISEASE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674374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4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Key Characteristics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685800" y="4100513"/>
            <a:ext cx="171450" cy="1714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1085850" y="3881438"/>
            <a:ext cx="1756291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25 </a:t>
            </a:r>
            <a:r>
              <a:rPr lang="en-US" sz="3000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pages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685800" y="4881563"/>
            <a:ext cx="171450" cy="1714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1085850" y="4662488"/>
            <a:ext cx="2676183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87 </a:t>
            </a:r>
            <a:r>
              <a:rPr lang="en-US" sz="3000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references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85800" y="5605463"/>
            <a:ext cx="171450" cy="1714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1085850" y="5443538"/>
            <a:ext cx="929387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455"/>
              </a:lnSpc>
              <a:buNone/>
            </a:pPr>
            <a:r>
              <a:rPr lang="en-US" sz="25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Authors are writing Task Force Members &amp; Peer Reviewers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685800" y="6310313"/>
            <a:ext cx="171450" cy="1714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1085850" y="6148388"/>
            <a:ext cx="732541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455"/>
              </a:lnSpc>
              <a:buNone/>
            </a:pPr>
            <a:r>
              <a:rPr lang="en-US" sz="25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Authors from </a:t>
            </a:r>
            <a:r>
              <a:rPr lang="en-US" sz="255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22 countries </a:t>
            </a:r>
            <a:r>
              <a:rPr lang="en-US" sz="25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from all continents</a:t>
            </a:r>
            <a:endParaRPr lang="en-US" sz="2550" dirty="0"/>
          </a:p>
        </p:txBody>
      </p:sp>
      <p:sp>
        <p:nvSpPr>
          <p:cNvPr id="14" name="Shape 11"/>
          <p:cNvSpPr/>
          <p:nvPr/>
        </p:nvSpPr>
        <p:spPr>
          <a:xfrm>
            <a:off x="685800" y="7024688"/>
            <a:ext cx="171450" cy="171450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2"/>
          <p:cNvSpPr/>
          <p:nvPr/>
        </p:nvSpPr>
        <p:spPr>
          <a:xfrm>
            <a:off x="1085850" y="6853238"/>
            <a:ext cx="5601533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745"/>
              </a:lnSpc>
              <a:buNone/>
            </a:pPr>
            <a:r>
              <a:rPr lang="en-US" sz="2700" b="1" dirty="0">
                <a:solidFill>
                  <a:srgbClr val="C000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Published on 30th August, 2026</a:t>
            </a:r>
            <a:endParaRPr lang="en-US" sz="2700" dirty="0"/>
          </a:p>
        </p:txBody>
      </p:sp>
      <p:sp>
        <p:nvSpPr>
          <p:cNvPr id="16" name="Shape 13"/>
          <p:cNvSpPr/>
          <p:nvPr/>
        </p:nvSpPr>
        <p:spPr>
          <a:xfrm>
            <a:off x="13231367" y="3796166"/>
            <a:ext cx="4974336" cy="3895344"/>
          </a:xfrm>
          <a:prstGeom prst="rect">
            <a:avLst/>
          </a:prstGeom>
          <a:ln w="9525">
            <a:solidFill>
              <a:srgbClr val="D7DEE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Shape 14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5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22" name="Image 0" descr="preencoded.png">
            <a:extLst>
              <a:ext uri="{FF2B5EF4-FFF2-40B4-BE49-F238E27FC236}">
                <a16:creationId xmlns:a16="http://schemas.microsoft.com/office/drawing/2014/main" id="{47BAAF9D-EE4D-DBD3-45C8-370B23FCA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23" name="Picture 22" descr="imag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3450" y="2134553"/>
            <a:ext cx="7791050" cy="7036799"/>
          </a:xfrm>
          <a:prstGeom prst="rect">
            <a:avLst/>
          </a:prstGeom>
        </p:spPr>
      </p:pic>
      <p:pic>
        <p:nvPicPr>
          <p:cNvPr id="24" name="Picture 23" descr="image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77488" y="8118465"/>
            <a:ext cx="1490472" cy="5852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1097280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2026 iCARDIO GLOBAL IMPLEMENTATION GUIDELINES ON ISCHEMIC HEART DISEASE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1097280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4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Why were these guidelines needed?</a:t>
            </a:r>
            <a:endParaRPr lang="en-US" sz="40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685800" y="3252788"/>
            <a:ext cx="628650" cy="152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2850" dirty="0"/>
          </a:p>
        </p:txBody>
      </p:sp>
      <p:sp>
        <p:nvSpPr>
          <p:cNvPr id="7" name="Text 4"/>
          <p:cNvSpPr/>
          <p:nvPr/>
        </p:nvSpPr>
        <p:spPr>
          <a:xfrm>
            <a:off x="1428750" y="3255264"/>
            <a:ext cx="7672007" cy="1737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400" b="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Inconsistencies in healthcare access, varying infrastructure, resource constraints and diverse local practices restrict global applicability of conventional guidelines.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685800" y="5394960"/>
            <a:ext cx="628650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2850" dirty="0"/>
          </a:p>
        </p:txBody>
      </p:sp>
      <p:sp>
        <p:nvSpPr>
          <p:cNvPr id="9" name="Text 6"/>
          <p:cNvSpPr/>
          <p:nvPr/>
        </p:nvSpPr>
        <p:spPr>
          <a:xfrm>
            <a:off x="1428750" y="5394960"/>
            <a:ext cx="7672007" cy="1737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400" b="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Need for universal recommendations that address the unique challenges faced by patients and healthcare providers in different settings.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9410700" y="3255264"/>
            <a:ext cx="9525" cy="3931920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9953625" y="3252788"/>
            <a:ext cx="628650" cy="1895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</a:t>
            </a:r>
            <a:endParaRPr lang="en-US" sz="2850" dirty="0"/>
          </a:p>
        </p:txBody>
      </p:sp>
      <p:sp>
        <p:nvSpPr>
          <p:cNvPr id="14" name="Text 11"/>
          <p:cNvSpPr/>
          <p:nvPr/>
        </p:nvSpPr>
        <p:spPr>
          <a:xfrm>
            <a:off x="10696575" y="3255264"/>
            <a:ext cx="7112794" cy="1737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400" b="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Provide recommendations on several issues where resource limitations may put constraints on the evaluation and treatments provided to patients with IHD.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9953625" y="5395913"/>
            <a:ext cx="628650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</a:t>
            </a:r>
            <a:endParaRPr lang="en-US" sz="2850" dirty="0"/>
          </a:p>
        </p:txBody>
      </p:sp>
      <p:sp>
        <p:nvSpPr>
          <p:cNvPr id="16" name="Text 13"/>
          <p:cNvSpPr/>
          <p:nvPr/>
        </p:nvSpPr>
        <p:spPr>
          <a:xfrm>
            <a:off x="10696575" y="5394960"/>
            <a:ext cx="7112794" cy="1737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400" b="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Provide a unified strategy for the management of IHD that is applicable to all cardiovascular care worldwide.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6F697141-43C8-1E60-1CF0-AAE484B4A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73E7234E-0288-2AB7-F5AF-A898496C3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" r="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B54F9BE5-78B1-5693-BF12-2206DD0CE46B}"/>
              </a:ext>
            </a:extLst>
          </p:cNvPr>
          <p:cNvSpPr/>
          <p:nvPr/>
        </p:nvSpPr>
        <p:spPr>
          <a:xfrm>
            <a:off x="13696950" y="238125"/>
            <a:ext cx="4324350" cy="1924050"/>
          </a:xfrm>
          <a:prstGeom prst="roundRect">
            <a:avLst>
              <a:gd name="adj" fmla="val 1683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3A2AC6FE-D9AC-4CBC-ACC9-47407268A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150" y="485775"/>
            <a:ext cx="3038475" cy="1495425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1CE3E2A9-A42E-0ED4-C96B-FBB98C76F2ED}"/>
              </a:ext>
            </a:extLst>
          </p:cNvPr>
          <p:cNvSpPr/>
          <p:nvPr/>
        </p:nvSpPr>
        <p:spPr>
          <a:xfrm>
            <a:off x="9059228" y="9258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Pinto FJ et al. Global Cardiology 2026;4:139-164</a:t>
            </a:r>
            <a:endParaRPr lang="en-US" sz="2400" dirty="0"/>
          </a:p>
        </p:txBody>
      </p:sp>
      <p:sp>
        <p:nvSpPr>
          <p:cNvPr id="10" name="Text 6">
            <a:hlinkClick r:id="rId5"/>
            <a:extLst>
              <a:ext uri="{FF2B5EF4-FFF2-40B4-BE49-F238E27FC236}">
                <a16:creationId xmlns:a16="http://schemas.microsoft.com/office/drawing/2014/main" id="{6BF66409-79B7-ECD5-84EA-73A1D64D23BA}"/>
              </a:ext>
            </a:extLst>
          </p:cNvPr>
          <p:cNvSpPr/>
          <p:nvPr/>
        </p:nvSpPr>
        <p:spPr>
          <a:xfrm>
            <a:off x="9059228" y="9639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u="sng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iCARDIO Alliance</a:t>
            </a:r>
            <a:endParaRPr lang="en-US" sz="24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9C591204-13A7-BCCB-E76F-71FAD7D5D153}"/>
              </a:ext>
            </a:extLst>
          </p:cNvPr>
          <p:cNvSpPr/>
          <p:nvPr/>
        </p:nvSpPr>
        <p:spPr>
          <a:xfrm>
            <a:off x="1047750" y="3529013"/>
            <a:ext cx="17811750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000" b="1" kern="0" spc="330" dirty="0">
                <a:solidFill>
                  <a:srgbClr val="8FB8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2026 iCARDIO ALLIANCE GLOBAL GUIDELINES ON ISCHEMIC HEART DISEASE</a:t>
            </a:r>
            <a:endParaRPr lang="en-US" sz="200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11D8BE32-9680-61C2-1A56-E46E53F70B20}"/>
              </a:ext>
            </a:extLst>
          </p:cNvPr>
          <p:cNvSpPr/>
          <p:nvPr/>
        </p:nvSpPr>
        <p:spPr>
          <a:xfrm>
            <a:off x="1047750" y="4548185"/>
            <a:ext cx="17811750" cy="962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829"/>
              </a:lnSpc>
              <a:buNone/>
            </a:pPr>
            <a:r>
              <a:rPr lang="en-US" sz="675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Recommendations</a:t>
            </a:r>
            <a:endParaRPr lang="en-US" sz="6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Initial clinical assessment recommendations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939" y="2522408"/>
            <a:ext cx="14540458" cy="604790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the biomarkers in patients with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0_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367" y="2099970"/>
            <a:ext cx="12831581" cy="4304513"/>
          </a:xfrm>
          <a:prstGeom prst="rect">
            <a:avLst/>
          </a:prstGeom>
        </p:spPr>
      </p:pic>
      <p:pic>
        <p:nvPicPr>
          <p:cNvPr id="13" name="Picture 12" descr="image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8366" y="6404483"/>
            <a:ext cx="12981483" cy="25597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EKG and exercice EKG recommendations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1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8761" y="2136737"/>
            <a:ext cx="13925862" cy="679076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EKG and exercice EKG recommendations in IHD (cont’d)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1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8741" y="2276811"/>
            <a:ext cx="13521128" cy="680863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non-invasive imaging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682" y="1664208"/>
            <a:ext cx="13688518" cy="77358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invasive assessment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869" y="2322070"/>
            <a:ext cx="13566098" cy="59661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Lifestyle recommendations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4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036" y="2152650"/>
            <a:ext cx="14060774" cy="643517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Lifestyle recommendations in IHD (cont’d)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4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821" y="2592033"/>
            <a:ext cx="14247686" cy="627574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risk factor management in patients with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5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780" y="1878720"/>
            <a:ext cx="13716000" cy="730679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risk factor management in patients with IHD (cont’d)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5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3711" y="1889774"/>
            <a:ext cx="13733489" cy="72846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antianginal therapy in patients with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3475" y="2307082"/>
            <a:ext cx="13266295" cy="657021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antithrombotic therapy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492" y="1664208"/>
            <a:ext cx="13079494" cy="77358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antithrombotic therapy in IHD (cont’d)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8_hd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3613" y="2619983"/>
            <a:ext cx="13056433" cy="629541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revascularisation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1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8072" y="1664208"/>
            <a:ext cx="12037102" cy="77358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patients with HF and chronic ischemic heart disease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20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888" y="1664208"/>
            <a:ext cx="13835921" cy="77358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27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patients with HF and chronic ischemic heart disease (cont’d)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20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770" y="1664208"/>
            <a:ext cx="13823429" cy="773582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914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ischemia with non obstructive CAD, microvascular angina and vasospastic angina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847088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21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8643" y="2478835"/>
            <a:ext cx="13760970" cy="676603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914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ischemia with non obstructive CAD, microvascular angina and vasospastic angina (cont’d)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847088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21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967" y="2254826"/>
            <a:ext cx="13910872" cy="699349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refractory angina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095" y="2483380"/>
            <a:ext cx="14318105" cy="64320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other specific conditions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24_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856" y="1664208"/>
            <a:ext cx="11302583" cy="5678060"/>
          </a:xfrm>
          <a:prstGeom prst="rect">
            <a:avLst/>
          </a:prstGeom>
        </p:spPr>
      </p:pic>
      <p:pic>
        <p:nvPicPr>
          <p:cNvPr id="13" name="Picture 12" descr="image23_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2786" y="7342268"/>
            <a:ext cx="11302583" cy="205776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women with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948" y="2437932"/>
            <a:ext cx="13985822" cy="647746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older and frail people with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879" y="2885576"/>
            <a:ext cx="13988321" cy="593457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0876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087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patient follow-up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12" name="Picture 11" descr="image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485" y="1664208"/>
            <a:ext cx="13011463" cy="773582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73E7234E-0288-2AB7-F5AF-A898496C3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" r="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B54F9BE5-78B1-5693-BF12-2206DD0CE46B}"/>
              </a:ext>
            </a:extLst>
          </p:cNvPr>
          <p:cNvSpPr/>
          <p:nvPr/>
        </p:nvSpPr>
        <p:spPr>
          <a:xfrm>
            <a:off x="13696950" y="238125"/>
            <a:ext cx="4324350" cy="1924050"/>
          </a:xfrm>
          <a:prstGeom prst="roundRect">
            <a:avLst>
              <a:gd name="adj" fmla="val 1683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3A2AC6FE-D9AC-4CBC-ACC9-47407268A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150" y="485775"/>
            <a:ext cx="3038475" cy="1495425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1CE3E2A9-A42E-0ED4-C96B-FBB98C76F2ED}"/>
              </a:ext>
            </a:extLst>
          </p:cNvPr>
          <p:cNvSpPr/>
          <p:nvPr/>
        </p:nvSpPr>
        <p:spPr>
          <a:xfrm>
            <a:off x="9059228" y="9258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Pinto FJ et al. Global Cardiology 2026;4:139-164</a:t>
            </a:r>
            <a:endParaRPr lang="en-US" sz="2400" dirty="0"/>
          </a:p>
        </p:txBody>
      </p:sp>
      <p:sp>
        <p:nvSpPr>
          <p:cNvPr id="10" name="Text 6">
            <a:hlinkClick r:id="rId5"/>
            <a:extLst>
              <a:ext uri="{FF2B5EF4-FFF2-40B4-BE49-F238E27FC236}">
                <a16:creationId xmlns:a16="http://schemas.microsoft.com/office/drawing/2014/main" id="{6BF66409-79B7-ECD5-84EA-73A1D64D23BA}"/>
              </a:ext>
            </a:extLst>
          </p:cNvPr>
          <p:cNvSpPr/>
          <p:nvPr/>
        </p:nvSpPr>
        <p:spPr>
          <a:xfrm>
            <a:off x="9059228" y="9639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u="sng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iCARDIO Alliance</a:t>
            </a:r>
            <a:endParaRPr lang="en-US" sz="24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9C591204-13A7-BCCB-E76F-71FAD7D5D153}"/>
              </a:ext>
            </a:extLst>
          </p:cNvPr>
          <p:cNvSpPr/>
          <p:nvPr/>
        </p:nvSpPr>
        <p:spPr>
          <a:xfrm>
            <a:off x="1047750" y="3529013"/>
            <a:ext cx="17811750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000" b="1" kern="0" spc="330" dirty="0">
                <a:solidFill>
                  <a:srgbClr val="8FB8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2026 iCARDIO ALLIANCE GLOBAL GUIDELINES ON ISCHEMIC HEART DISEASE</a:t>
            </a:r>
            <a:endParaRPr lang="en-US" sz="200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11D8BE32-9680-61C2-1A56-E46E53F70B20}"/>
              </a:ext>
            </a:extLst>
          </p:cNvPr>
          <p:cNvSpPr/>
          <p:nvPr/>
        </p:nvSpPr>
        <p:spPr>
          <a:xfrm>
            <a:off x="1047750" y="4548185"/>
            <a:ext cx="17811750" cy="962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829"/>
              </a:lnSpc>
              <a:buNone/>
            </a:pPr>
            <a:r>
              <a:rPr lang="en-US" sz="675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Overview</a:t>
            </a:r>
            <a:endParaRPr lang="en-US" sz="6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6700" y="419100"/>
            <a:ext cx="108346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502569" y="209550"/>
            <a:ext cx="12801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Atherosclerotic risk factor management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266700" y="742950"/>
            <a:ext cx="177546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266700" y="9858375"/>
            <a:ext cx="177546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266700" y="99441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6298317" y="99441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9CF0EE8A-8056-FEC4-A5EF-15F1E58E3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3285" y="28026"/>
            <a:ext cx="1338745" cy="655820"/>
          </a:xfrm>
          <a:prstGeom prst="rect">
            <a:avLst/>
          </a:prstGeom>
        </p:spPr>
      </p:pic>
      <p:pic>
        <p:nvPicPr>
          <p:cNvPr id="12" name="Picture 11" descr="image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281" y="1355970"/>
            <a:ext cx="15659003" cy="818808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6700" y="419100"/>
            <a:ext cx="108346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502569" y="209550"/>
            <a:ext cx="12801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Antithrombotic therapy recommendations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266700" y="742950"/>
            <a:ext cx="177546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266700" y="9858375"/>
            <a:ext cx="177546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266700" y="99441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6298317" y="99441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9CF0EE8A-8056-FEC4-A5EF-15F1E58E3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3285" y="28026"/>
            <a:ext cx="1338745" cy="655820"/>
          </a:xfrm>
          <a:prstGeom prst="rect">
            <a:avLst/>
          </a:prstGeom>
        </p:spPr>
      </p:pic>
      <p:pic>
        <p:nvPicPr>
          <p:cNvPr id="12" name="Picture 11" descr="image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169" y="1387928"/>
            <a:ext cx="15139011" cy="787690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6700" y="419100"/>
            <a:ext cx="108346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502569" y="209550"/>
            <a:ext cx="12801600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Lifestyle recommendations in IHD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266700" y="742950"/>
            <a:ext cx="177546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266700" y="9858375"/>
            <a:ext cx="177546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266700" y="99441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Pinto FJ et al. Global Cardiology 2026;4:139-164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6298317" y="99441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9CF0EE8A-8056-FEC4-A5EF-15F1E58E3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3285" y="28026"/>
            <a:ext cx="1338745" cy="655820"/>
          </a:xfrm>
          <a:prstGeom prst="rect">
            <a:avLst/>
          </a:prstGeom>
        </p:spPr>
      </p:pic>
      <p:pic>
        <p:nvPicPr>
          <p:cNvPr id="12" name="Picture 11" descr="image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3710" y="960120"/>
            <a:ext cx="14450519" cy="873252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0440" y="533400"/>
            <a:ext cx="213004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ALLIANCE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810440" y="876300"/>
            <a:ext cx="2130043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33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Contacts</a:t>
            </a:r>
            <a:endParaRPr lang="en-US" sz="3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1500" y="300038"/>
            <a:ext cx="1856871" cy="909637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1044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1004683" y="4324350"/>
            <a:ext cx="9695520" cy="137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Veronica Dean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4683" y="4800600"/>
            <a:ext cx="9695520" cy="1017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Guidelines Development Manager</a:t>
            </a:r>
            <a:endParaRPr lang="en-US" sz="1725" dirty="0"/>
          </a:p>
        </p:txBody>
      </p:sp>
      <p:sp>
        <p:nvSpPr>
          <p:cNvPr id="8" name="Shape 5"/>
          <p:cNvSpPr/>
          <p:nvPr/>
        </p:nvSpPr>
        <p:spPr>
          <a:xfrm>
            <a:off x="1001274" y="5314950"/>
            <a:ext cx="78486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1072269" y="5553075"/>
            <a:ext cx="9078532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Phone : +33 685 543 219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056930" y="5905500"/>
            <a:ext cx="8084058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vdean@tmacademy.org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1072269" y="6257925"/>
            <a:ext cx="9078532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www.icardioalliance.org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10524943" y="4324350"/>
            <a:ext cx="9525" cy="2286000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10083298" y="4324350"/>
            <a:ext cx="9683754" cy="137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Christine Gans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083298" y="4800600"/>
            <a:ext cx="9683754" cy="1017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Administrative Officer</a:t>
            </a:r>
            <a:endParaRPr lang="en-US" sz="1725" dirty="0"/>
          </a:p>
        </p:txBody>
      </p:sp>
      <p:sp>
        <p:nvSpPr>
          <p:cNvPr id="15" name="Shape 12"/>
          <p:cNvSpPr/>
          <p:nvPr/>
        </p:nvSpPr>
        <p:spPr>
          <a:xfrm>
            <a:off x="10078599" y="5314950"/>
            <a:ext cx="7839075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10150802" y="5553075"/>
            <a:ext cx="9067514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Phone : +33 660 035 726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10150802" y="5905500"/>
            <a:ext cx="9067514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christine.gans@tmacademy.org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10150802" y="6257925"/>
            <a:ext cx="9067514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www.icardioalliance.org</a:t>
            </a:r>
            <a:endParaRPr lang="en-US" sz="1650" dirty="0"/>
          </a:p>
        </p:txBody>
      </p:sp>
      <p:sp>
        <p:nvSpPr>
          <p:cNvPr id="19" name="Shape 16"/>
          <p:cNvSpPr/>
          <p:nvPr/>
        </p:nvSpPr>
        <p:spPr>
          <a:xfrm>
            <a:off x="381069" y="93440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7"/>
          <p:cNvSpPr/>
          <p:nvPr/>
        </p:nvSpPr>
        <p:spPr>
          <a:xfrm>
            <a:off x="381069" y="9615488"/>
            <a:ext cx="8876898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Translational Medicine Academy TMA Foundation - Headquarter: Picassoplatz 8, 4052 Basel, Switzerland</a:t>
            </a:r>
            <a:endParaRPr lang="en-US" sz="1350" dirty="0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8125" y="9456354"/>
            <a:ext cx="449646" cy="449646"/>
          </a:xfrm>
          <a:prstGeom prst="rect">
            <a:avLst/>
          </a:prstGeom>
        </p:spPr>
      </p:pic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3425" y="9456354"/>
            <a:ext cx="449646" cy="449646"/>
          </a:xfrm>
          <a:prstGeom prst="rect">
            <a:avLst/>
          </a:prstGeom>
        </p:spPr>
      </p:pic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98725" y="9456354"/>
            <a:ext cx="449646" cy="449646"/>
          </a:xfrm>
          <a:prstGeom prst="rect">
            <a:avLst/>
          </a:prstGeom>
        </p:spPr>
      </p:pic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03368" y="9454896"/>
            <a:ext cx="448056" cy="4480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1624</Words>
  <Application>Microsoft Office PowerPoint</Application>
  <PresentationFormat>Custom</PresentationFormat>
  <Paragraphs>259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IBM Plex Sans</vt:lpstr>
      <vt:lpstr>Source Serif 4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Afri</cp:lastModifiedBy>
  <cp:revision>19</cp:revision>
  <dcterms:created xsi:type="dcterms:W3CDTF">2026-09-17T14:13:59Z</dcterms:created>
  <dcterms:modified xsi:type="dcterms:W3CDTF">2026-10-08T06:01:57Z</dcterms:modified>
</cp:coreProperties>
</file>