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89" r:id="rId2"/>
    <p:sldId id="257" r:id="rId3"/>
    <p:sldId id="258" r:id="rId4"/>
    <p:sldId id="259" r:id="rId5"/>
    <p:sldId id="260" r:id="rId6"/>
    <p:sldId id="292" r:id="rId7"/>
    <p:sldId id="262" r:id="rId8"/>
    <p:sldId id="256" r:id="rId9"/>
    <p:sldId id="264" r:id="rId10"/>
    <p:sldId id="265" r:id="rId11"/>
    <p:sldId id="266" r:id="rId12"/>
    <p:sldId id="290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91" r:id="rId30"/>
    <p:sldId id="285" r:id="rId31"/>
    <p:sldId id="286" r:id="rId32"/>
    <p:sldId id="287" r:id="rId33"/>
    <p:sldId id="288" r:id="rId34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50"/>
    <p:restoredTop sz="94610"/>
  </p:normalViewPr>
  <p:slideViewPr>
    <p:cSldViewPr snapToGrid="0" snapToObjects="1">
      <p:cViewPr varScale="1">
        <p:scale>
          <a:sx n="76" d="100"/>
          <a:sy n="76" d="100"/>
        </p:scale>
        <p:origin x="3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10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published guideline in Global Cardiology.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aims of the alliance guidelines.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Speed, accessibility, impact - our approach to implementation.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recommendations are graded: SR, R, Su, DND.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public review, June 2026, 41 spontaneous reviewers.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characteristics of the published guideline.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Panel composition and review metrics. Map shows all 27 iCARDIO partner societies.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categories: HFrEF and HFpEF.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and strengthened pharmacological recommendations.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Myosin inhibitors, vaccination, GLP-1 receptor agonists.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88E1A-F0A0-6909-484B-2E87C00DC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844CFB-F628-FDC4-C615-9C5C9B0AAD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8E945-7F3B-C132-3238-E3C6B0C26A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411F1-BC07-B96A-57B7-E5B3BABFE2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07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the prevention of heart failure.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Diagnostic tests in patients with HF.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Diagnostic tests, continued.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Pharmacological therapies, part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Pharmacological therapies, part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Pharmacological therapies, continued.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Device therapies in patients with HF.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Device therapies, continued.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Invasive management in patients with HF.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Special conditions, part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Special conditions, part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Special conditions tables.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Special conditions tables, continued.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 for future HF trial design.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Overview of HFpEF.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Overview of HFrEF management.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85D07-19F9-3C68-71BB-C5F78E641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A3B36A-52E2-7C10-2192-F3CB7BB733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151010-7059-D2AE-5264-26283F2D55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DEC16-83C5-53F1-3006-C308667BEB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0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Differences between the 2026 and 2025 guidelines.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What's new for pharmacological therapies.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What's new for special conditions and considerations.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cardioalliance.org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hyperlink" Target="https://www.icardioalliance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cardioalliance.org/" TargetMode="Externa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cardioalliance.org/" TargetMode="Externa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l="9" r="9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3696950" y="238125"/>
            <a:ext cx="4324350" cy="1924050"/>
          </a:xfrm>
          <a:prstGeom prst="roundRect">
            <a:avLst>
              <a:gd name="adj" fmla="val 1683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4150" y="485775"/>
            <a:ext cx="3038475" cy="14954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996160" y="2833688"/>
            <a:ext cx="7838480" cy="819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0976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iCARDIO Alliance</a:t>
            </a:r>
            <a:endParaRPr lang="en-US" sz="5400" dirty="0"/>
          </a:p>
        </p:txBody>
      </p:sp>
      <p:sp>
        <p:nvSpPr>
          <p:cNvPr id="6" name="Text 2"/>
          <p:cNvSpPr/>
          <p:nvPr/>
        </p:nvSpPr>
        <p:spPr>
          <a:xfrm>
            <a:off x="2816520" y="3614738"/>
            <a:ext cx="12197611" cy="819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0976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Implementation Guidelines</a:t>
            </a:r>
            <a:endParaRPr lang="en-US" sz="5400" dirty="0"/>
          </a:p>
        </p:txBody>
      </p:sp>
      <p:sp>
        <p:nvSpPr>
          <p:cNvPr id="7" name="Text 3"/>
          <p:cNvSpPr/>
          <p:nvPr/>
        </p:nvSpPr>
        <p:spPr>
          <a:xfrm>
            <a:off x="1982897" y="5834063"/>
            <a:ext cx="13865007" cy="676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0811"/>
              </a:lnSpc>
              <a:buNone/>
            </a:pPr>
            <a:r>
              <a:rPr lang="en-US" sz="4800" dirty="0">
                <a:solidFill>
                  <a:srgbClr val="8CD8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iCARDIO Alliance Global Implementation</a:t>
            </a:r>
            <a:endParaRPr lang="en-US" sz="4800" dirty="0"/>
          </a:p>
        </p:txBody>
      </p:sp>
      <p:sp>
        <p:nvSpPr>
          <p:cNvPr id="8" name="Text 4"/>
          <p:cNvSpPr/>
          <p:nvPr/>
        </p:nvSpPr>
        <p:spPr>
          <a:xfrm>
            <a:off x="4834086" y="6472238"/>
            <a:ext cx="8162627" cy="676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0811"/>
              </a:lnSpc>
              <a:buNone/>
            </a:pPr>
            <a:r>
              <a:rPr lang="en-US" sz="4800" dirty="0">
                <a:solidFill>
                  <a:srgbClr val="8CD8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Guidelines on Heart Failure</a:t>
            </a:r>
            <a:endParaRPr lang="en-US" sz="4800" dirty="0"/>
          </a:p>
        </p:txBody>
      </p:sp>
      <p:sp>
        <p:nvSpPr>
          <p:cNvPr id="9" name="Text 5"/>
          <p:cNvSpPr/>
          <p:nvPr/>
        </p:nvSpPr>
        <p:spPr>
          <a:xfrm>
            <a:off x="9059228" y="9258300"/>
            <a:ext cx="9104948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108108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Chopra V et al. Global Cardiology 2026;4:165-196</a:t>
            </a:r>
            <a:endParaRPr lang="en-US" sz="2400" dirty="0"/>
          </a:p>
        </p:txBody>
      </p:sp>
      <p:sp>
        <p:nvSpPr>
          <p:cNvPr id="10" name="Text 6">
            <a:hlinkClick r:id="rId5"/>
          </p:cNvPr>
          <p:cNvSpPr/>
          <p:nvPr/>
        </p:nvSpPr>
        <p:spPr>
          <a:xfrm>
            <a:off x="9059228" y="9639300"/>
            <a:ext cx="9104948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108108"/>
              </a:lnSpc>
              <a:buNone/>
            </a:pPr>
            <a:r>
              <a:rPr lang="en-US" sz="2400" u="sng" dirty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 - iCARDIO Alliance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499016" y="1343173"/>
            <a:ext cx="9608696" cy="8096101"/>
          </a:xfrm>
          <a:prstGeom prst="rect">
            <a:avLst/>
          </a:prstGeom>
          <a:ln w="9525">
            <a:solidFill>
              <a:srgbClr val="D7DEE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Shape 1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2"/>
          <p:cNvSpPr/>
          <p:nvPr/>
        </p:nvSpPr>
        <p:spPr>
          <a:xfrm>
            <a:off x="685800" y="97155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15879217" y="97155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4D48260-78D3-3B2C-562E-23A694639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016" y="1352699"/>
            <a:ext cx="10822899" cy="769183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47B56C-2F96-F08F-B2CF-3A3DDEFE6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86216" y="3660249"/>
            <a:ext cx="2660290" cy="25280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98922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23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iCARDIO ALLIANCE GLOBAL GUIDELINES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685800" y="876300"/>
            <a:ext cx="9892233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772"/>
              </a:lnSpc>
              <a:buNone/>
            </a:pPr>
            <a:r>
              <a:rPr lang="en-US" sz="33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Aim of the iCARDIO Alliance Global Guidelines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685800" y="156210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/>
          <p:nvPr/>
        </p:nvSpPr>
        <p:spPr>
          <a:xfrm>
            <a:off x="685800" y="3252788"/>
            <a:ext cx="628650" cy="152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84"/>
              </a:lnSpc>
              <a:buNone/>
            </a:pPr>
            <a:r>
              <a:rPr lang="en-US" sz="28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2850" dirty="0"/>
          </a:p>
        </p:txBody>
      </p:sp>
      <p:sp>
        <p:nvSpPr>
          <p:cNvPr id="7" name="Text 4"/>
          <p:cNvSpPr/>
          <p:nvPr/>
        </p:nvSpPr>
        <p:spPr>
          <a:xfrm>
            <a:off x="1428750" y="3252788"/>
            <a:ext cx="7672007" cy="152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2025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Build a truly global alliance </a:t>
            </a:r>
            <a:r>
              <a:rPr lang="en-US" sz="2025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by bringing together leading cardiovascular societies worldwide to improve the full continuum of care — from prevention and diagnosis to treatment.</a:t>
            </a:r>
            <a:endParaRPr lang="en-US" sz="2025" dirty="0"/>
          </a:p>
        </p:txBody>
      </p:sp>
      <p:sp>
        <p:nvSpPr>
          <p:cNvPr id="8" name="Text 5"/>
          <p:cNvSpPr/>
          <p:nvPr/>
        </p:nvSpPr>
        <p:spPr>
          <a:xfrm>
            <a:off x="685800" y="5024438"/>
            <a:ext cx="628650" cy="1152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84"/>
              </a:lnSpc>
              <a:buNone/>
            </a:pPr>
            <a:r>
              <a:rPr lang="en-US" sz="28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</a:t>
            </a:r>
            <a:endParaRPr lang="en-US" sz="2850" dirty="0"/>
          </a:p>
        </p:txBody>
      </p:sp>
      <p:sp>
        <p:nvSpPr>
          <p:cNvPr id="9" name="Text 6"/>
          <p:cNvSpPr/>
          <p:nvPr/>
        </p:nvSpPr>
        <p:spPr>
          <a:xfrm>
            <a:off x="1428750" y="5024438"/>
            <a:ext cx="7672007" cy="1152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2025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Design guidelines for real-world use </a:t>
            </a:r>
            <a:r>
              <a:rPr lang="en-US" sz="2025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producing concise, practical, and actionable recommendations applicable across diverse healthcare systems and clinical settings.</a:t>
            </a:r>
            <a:endParaRPr lang="en-US" sz="2025" dirty="0"/>
          </a:p>
        </p:txBody>
      </p:sp>
      <p:sp>
        <p:nvSpPr>
          <p:cNvPr id="10" name="Text 7"/>
          <p:cNvSpPr/>
          <p:nvPr/>
        </p:nvSpPr>
        <p:spPr>
          <a:xfrm>
            <a:off x="685800" y="6424613"/>
            <a:ext cx="628650" cy="152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84"/>
              </a:lnSpc>
              <a:buNone/>
            </a:pPr>
            <a:r>
              <a:rPr lang="en-US" sz="28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</a:t>
            </a:r>
            <a:endParaRPr lang="en-US" sz="2850" dirty="0"/>
          </a:p>
        </p:txBody>
      </p:sp>
      <p:sp>
        <p:nvSpPr>
          <p:cNvPr id="11" name="Text 8"/>
          <p:cNvSpPr/>
          <p:nvPr/>
        </p:nvSpPr>
        <p:spPr>
          <a:xfrm>
            <a:off x="1428750" y="6424613"/>
            <a:ext cx="7672007" cy="152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2025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Ensure equity through resource-stratified guidance </a:t>
            </a:r>
            <a:r>
              <a:rPr lang="en-US" sz="2025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with recommendations adapted to three levels of resource availability: with no economic consideration, resources somewhat limited, resources severely limited.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9410700" y="3252788"/>
            <a:ext cx="9525" cy="46577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9953625" y="3252788"/>
            <a:ext cx="628650" cy="1895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84"/>
              </a:lnSpc>
              <a:buNone/>
            </a:pPr>
            <a:r>
              <a:rPr lang="en-US" sz="28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04</a:t>
            </a:r>
            <a:endParaRPr lang="en-US" sz="2850" dirty="0"/>
          </a:p>
        </p:txBody>
      </p:sp>
      <p:sp>
        <p:nvSpPr>
          <p:cNvPr id="14" name="Text 11"/>
          <p:cNvSpPr/>
          <p:nvPr/>
        </p:nvSpPr>
        <p:spPr>
          <a:xfrm>
            <a:off x="10696575" y="3252788"/>
            <a:ext cx="7112794" cy="1895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2025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Guarantee global representation &amp; credibility </a:t>
            </a:r>
            <a:r>
              <a:rPr lang="en-US" sz="2025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with writing panels composed of world-renowned experts (≥50% from outside Europe &amp; North America), and an international peer-review. We also perform an open public review. All partner societies contribute to the process.</a:t>
            </a:r>
            <a:endParaRPr lang="en-US" sz="2025" dirty="0"/>
          </a:p>
        </p:txBody>
      </p:sp>
      <p:sp>
        <p:nvSpPr>
          <p:cNvPr id="15" name="Text 12"/>
          <p:cNvSpPr/>
          <p:nvPr/>
        </p:nvSpPr>
        <p:spPr>
          <a:xfrm>
            <a:off x="9953625" y="5395913"/>
            <a:ext cx="628650" cy="1152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84"/>
              </a:lnSpc>
              <a:buNone/>
            </a:pPr>
            <a:r>
              <a:rPr lang="en-US" sz="28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05</a:t>
            </a:r>
            <a:endParaRPr lang="en-US" sz="2850" dirty="0"/>
          </a:p>
        </p:txBody>
      </p:sp>
      <p:sp>
        <p:nvSpPr>
          <p:cNvPr id="16" name="Text 13"/>
          <p:cNvSpPr/>
          <p:nvPr/>
        </p:nvSpPr>
        <p:spPr>
          <a:xfrm>
            <a:off x="10696575" y="5395913"/>
            <a:ext cx="7112794" cy="1152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57"/>
              </a:lnSpc>
              <a:buNone/>
            </a:pPr>
            <a:r>
              <a:rPr lang="en-US" sz="2025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Open access &amp; global reach: </a:t>
            </a:r>
            <a:r>
              <a:rPr lang="en-US" sz="2025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Guidelines are published open access in up to 4 to 5 international journals (lead: </a:t>
            </a:r>
            <a:r>
              <a:rPr lang="en-US" sz="2025" i="1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Global Cardiology</a:t>
            </a:r>
            <a:r>
              <a:rPr lang="en-US" sz="2025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), maximizing worldwide dissemination.</a:t>
            </a:r>
            <a:endParaRPr lang="en-US" sz="2025" dirty="0"/>
          </a:p>
        </p:txBody>
      </p:sp>
      <p:sp>
        <p:nvSpPr>
          <p:cNvPr id="17" name="Shape 14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5"/>
          <p:cNvSpPr/>
          <p:nvPr/>
        </p:nvSpPr>
        <p:spPr>
          <a:xfrm>
            <a:off x="685800" y="97155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5879217" y="97155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21" name="Image 0" descr="preencoded.png">
            <a:extLst>
              <a:ext uri="{FF2B5EF4-FFF2-40B4-BE49-F238E27FC236}">
                <a16:creationId xmlns:a16="http://schemas.microsoft.com/office/drawing/2014/main" id="{6F697141-43C8-1E60-1CF0-AAE484B4A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723900"/>
            <a:ext cx="14092237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2381"/>
              </a:lnSpc>
              <a:buNone/>
            </a:pPr>
            <a:r>
              <a:rPr lang="en-US" sz="4800" b="1" kern="0" spc="-38" dirty="0">
                <a:solidFill>
                  <a:srgbClr val="1224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What makes iCARDIO </a:t>
            </a:r>
            <a:r>
              <a:rPr lang="en-US" sz="4800" b="1" i="1" kern="0" spc="-38" dirty="0">
                <a:solidFill>
                  <a:srgbClr val="C0272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different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876300" y="1666875"/>
            <a:ext cx="16145828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2286"/>
              </a:lnSpc>
              <a:buNone/>
            </a:pPr>
            <a:r>
              <a:rPr lang="en-US" sz="2400" b="1" i="1" dirty="0">
                <a:solidFill>
                  <a:srgbClr val="5A66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Not another guideline body - a faster, simpler, farther-reaching way to bring evidence to every patient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876300" y="3000375"/>
            <a:ext cx="16535400" cy="9525"/>
          </a:xfrm>
          <a:prstGeom prst="rect">
            <a:avLst/>
          </a:prstGeom>
          <a:solidFill>
            <a:srgbClr val="D3D8D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3"/>
          <p:cNvSpPr/>
          <p:nvPr/>
        </p:nvSpPr>
        <p:spPr>
          <a:xfrm>
            <a:off x="6391275" y="3009900"/>
            <a:ext cx="9525" cy="6477000"/>
          </a:xfrm>
          <a:prstGeom prst="rect">
            <a:avLst/>
          </a:prstGeom>
          <a:solidFill>
            <a:srgbClr val="D3D8D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4"/>
          <p:cNvSpPr/>
          <p:nvPr/>
        </p:nvSpPr>
        <p:spPr>
          <a:xfrm>
            <a:off x="11887200" y="3009900"/>
            <a:ext cx="9525" cy="6477000"/>
          </a:xfrm>
          <a:prstGeom prst="rect">
            <a:avLst/>
          </a:prstGeom>
          <a:solidFill>
            <a:srgbClr val="D3D8D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876300" y="3448050"/>
            <a:ext cx="358378" cy="542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69091"/>
              </a:lnSpc>
              <a:buNone/>
            </a:pPr>
            <a:r>
              <a:rPr lang="en-US" sz="4200" dirty="0">
                <a:solidFill>
                  <a:srgbClr val="C0272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</a:t>
            </a:r>
            <a:endParaRPr lang="en-US" sz="4200" dirty="0"/>
          </a:p>
        </p:txBody>
      </p:sp>
      <p:sp>
        <p:nvSpPr>
          <p:cNvPr id="9" name="Text 6"/>
          <p:cNvSpPr/>
          <p:nvPr/>
        </p:nvSpPr>
        <p:spPr>
          <a:xfrm>
            <a:off x="1314450" y="3600450"/>
            <a:ext cx="1321475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kern="0" spc="360" dirty="0">
                <a:solidFill>
                  <a:srgbClr val="C0272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SPEED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876300" y="4133850"/>
            <a:ext cx="360065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25" i="1" dirty="0">
                <a:solidFill>
                  <a:srgbClr val="1F386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Agile by design - we go faster</a:t>
            </a:r>
            <a:endParaRPr lang="en-US" sz="2025" dirty="0"/>
          </a:p>
        </p:txBody>
      </p:sp>
      <p:sp>
        <p:nvSpPr>
          <p:cNvPr id="11" name="Shape 8"/>
          <p:cNvSpPr/>
          <p:nvPr/>
        </p:nvSpPr>
        <p:spPr>
          <a:xfrm>
            <a:off x="876300" y="5000625"/>
            <a:ext cx="209550" cy="9525"/>
          </a:xfrm>
          <a:prstGeom prst="rect">
            <a:avLst/>
          </a:prstGeom>
          <a:solidFill>
            <a:srgbClr val="C0272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9"/>
          <p:cNvSpPr/>
          <p:nvPr/>
        </p:nvSpPr>
        <p:spPr>
          <a:xfrm>
            <a:off x="1257300" y="4829175"/>
            <a:ext cx="4817078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flexible entity, matched to the hectic pace of evidence</a:t>
            </a:r>
            <a:endParaRPr lang="en-US" sz="1950" dirty="0"/>
          </a:p>
        </p:txBody>
      </p:sp>
      <p:sp>
        <p:nvSpPr>
          <p:cNvPr id="13" name="Shape 10"/>
          <p:cNvSpPr/>
          <p:nvPr/>
        </p:nvSpPr>
        <p:spPr>
          <a:xfrm>
            <a:off x="876300" y="5895975"/>
            <a:ext cx="209550" cy="9525"/>
          </a:xfrm>
          <a:prstGeom prst="rect">
            <a:avLst/>
          </a:prstGeom>
          <a:solidFill>
            <a:srgbClr val="C0272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/>
          <p:nvPr/>
        </p:nvSpPr>
        <p:spPr>
          <a:xfrm>
            <a:off x="1257300" y="5724525"/>
            <a:ext cx="4817078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Living updates in months, not five-year cycles like other guidelines producers</a:t>
            </a:r>
            <a:endParaRPr lang="en-US" sz="1950" dirty="0"/>
          </a:p>
        </p:txBody>
      </p:sp>
      <p:sp>
        <p:nvSpPr>
          <p:cNvPr id="15" name="Shape 12"/>
          <p:cNvSpPr/>
          <p:nvPr/>
        </p:nvSpPr>
        <p:spPr>
          <a:xfrm>
            <a:off x="876300" y="6791325"/>
            <a:ext cx="209550" cy="9525"/>
          </a:xfrm>
          <a:prstGeom prst="rect">
            <a:avLst/>
          </a:prstGeom>
          <a:solidFill>
            <a:srgbClr val="C0272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3"/>
          <p:cNvSpPr/>
          <p:nvPr/>
        </p:nvSpPr>
        <p:spPr>
          <a:xfrm>
            <a:off x="1257300" y="6619875"/>
            <a:ext cx="4817078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 much happened between the first HF guidelines (2025) and today - and we kept up!</a:t>
            </a:r>
            <a:endParaRPr lang="en-US" sz="1950" dirty="0"/>
          </a:p>
        </p:txBody>
      </p:sp>
      <p:sp>
        <p:nvSpPr>
          <p:cNvPr id="17" name="Text 14"/>
          <p:cNvSpPr/>
          <p:nvPr/>
        </p:nvSpPr>
        <p:spPr>
          <a:xfrm>
            <a:off x="6991350" y="3448050"/>
            <a:ext cx="358378" cy="542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69091"/>
              </a:lnSpc>
              <a:buNone/>
            </a:pPr>
            <a:r>
              <a:rPr lang="en-US" sz="4200" dirty="0">
                <a:solidFill>
                  <a:srgbClr val="0F63A8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2</a:t>
            </a:r>
            <a:endParaRPr lang="en-US" sz="4200" dirty="0"/>
          </a:p>
        </p:txBody>
      </p:sp>
      <p:sp>
        <p:nvSpPr>
          <p:cNvPr id="18" name="Text 15"/>
          <p:cNvSpPr/>
          <p:nvPr/>
        </p:nvSpPr>
        <p:spPr>
          <a:xfrm>
            <a:off x="7429500" y="3600450"/>
            <a:ext cx="3171899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kern="0" spc="360" dirty="0">
                <a:solidFill>
                  <a:srgbClr val="0F63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ACCESSIBILITY</a:t>
            </a: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6991350" y="4133850"/>
            <a:ext cx="342483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25" i="1" dirty="0">
                <a:solidFill>
                  <a:srgbClr val="1F386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Made to be read - and used</a:t>
            </a:r>
            <a:endParaRPr lang="en-US" sz="2025" dirty="0"/>
          </a:p>
        </p:txBody>
      </p:sp>
      <p:sp>
        <p:nvSpPr>
          <p:cNvPr id="20" name="Shape 17"/>
          <p:cNvSpPr/>
          <p:nvPr/>
        </p:nvSpPr>
        <p:spPr>
          <a:xfrm>
            <a:off x="6991350" y="5000625"/>
            <a:ext cx="209550" cy="9525"/>
          </a:xfrm>
          <a:prstGeom prst="rect">
            <a:avLst/>
          </a:prstGeom>
          <a:solidFill>
            <a:srgbClr val="0F6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8"/>
          <p:cNvSpPr/>
          <p:nvPr/>
        </p:nvSpPr>
        <p:spPr>
          <a:xfrm>
            <a:off x="7372350" y="4829175"/>
            <a:ext cx="4169569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Synthetic format: shorter, simpler, digestible, implementable</a:t>
            </a:r>
            <a:endParaRPr lang="en-US" sz="1950" dirty="0"/>
          </a:p>
        </p:txBody>
      </p:sp>
      <p:sp>
        <p:nvSpPr>
          <p:cNvPr id="22" name="Shape 19"/>
          <p:cNvSpPr/>
          <p:nvPr/>
        </p:nvSpPr>
        <p:spPr>
          <a:xfrm>
            <a:off x="6991350" y="5895975"/>
            <a:ext cx="209550" cy="9525"/>
          </a:xfrm>
          <a:prstGeom prst="rect">
            <a:avLst/>
          </a:prstGeom>
          <a:solidFill>
            <a:srgbClr val="0F6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Text 20"/>
          <p:cNvSpPr/>
          <p:nvPr/>
        </p:nvSpPr>
        <p:spPr>
          <a:xfrm>
            <a:off x="7372350" y="5724525"/>
            <a:ext cx="4169569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Economic tiers - equity for LMICs, adapted to local resources</a:t>
            </a:r>
            <a:endParaRPr lang="en-US" sz="1950" dirty="0"/>
          </a:p>
        </p:txBody>
      </p:sp>
      <p:sp>
        <p:nvSpPr>
          <p:cNvPr id="24" name="Shape 21"/>
          <p:cNvSpPr/>
          <p:nvPr/>
        </p:nvSpPr>
        <p:spPr>
          <a:xfrm>
            <a:off x="6991350" y="6791325"/>
            <a:ext cx="209550" cy="9525"/>
          </a:xfrm>
          <a:prstGeom prst="rect">
            <a:avLst/>
          </a:prstGeom>
          <a:solidFill>
            <a:srgbClr val="0F63A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Text 22"/>
          <p:cNvSpPr/>
          <p:nvPr/>
        </p:nvSpPr>
        <p:spPr>
          <a:xfrm>
            <a:off x="7372350" y="6619875"/>
            <a:ext cx="4169569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Guidance clinicians can act on at the point of care</a:t>
            </a:r>
            <a:endParaRPr lang="en-US" sz="1950" dirty="0"/>
          </a:p>
        </p:txBody>
      </p:sp>
      <p:sp>
        <p:nvSpPr>
          <p:cNvPr id="26" name="Text 23"/>
          <p:cNvSpPr/>
          <p:nvPr/>
        </p:nvSpPr>
        <p:spPr>
          <a:xfrm>
            <a:off x="12487275" y="3448050"/>
            <a:ext cx="358378" cy="542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69091"/>
              </a:lnSpc>
              <a:buNone/>
            </a:pPr>
            <a:r>
              <a:rPr lang="en-US" sz="4200" dirty="0">
                <a:solidFill>
                  <a:srgbClr val="1F3864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3</a:t>
            </a:r>
            <a:endParaRPr lang="en-US" sz="4200" dirty="0"/>
          </a:p>
        </p:txBody>
      </p:sp>
      <p:sp>
        <p:nvSpPr>
          <p:cNvPr id="27" name="Text 24"/>
          <p:cNvSpPr/>
          <p:nvPr/>
        </p:nvSpPr>
        <p:spPr>
          <a:xfrm>
            <a:off x="12925425" y="3600450"/>
            <a:ext cx="1550343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kern="0" spc="360" dirty="0">
                <a:solidFill>
                  <a:srgbClr val="1F386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IMPACT</a:t>
            </a:r>
            <a:endParaRPr lang="en-US" sz="2400" dirty="0"/>
          </a:p>
        </p:txBody>
      </p:sp>
      <p:sp>
        <p:nvSpPr>
          <p:cNvPr id="28" name="Text 25"/>
          <p:cNvSpPr/>
          <p:nvPr/>
        </p:nvSpPr>
        <p:spPr>
          <a:xfrm>
            <a:off x="12487275" y="4133850"/>
            <a:ext cx="309151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25" i="1" dirty="0">
                <a:solidFill>
                  <a:srgbClr val="1F386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Built to land, everywhere</a:t>
            </a:r>
            <a:endParaRPr lang="en-US" sz="2025" dirty="0"/>
          </a:p>
        </p:txBody>
      </p:sp>
      <p:sp>
        <p:nvSpPr>
          <p:cNvPr id="29" name="Shape 26"/>
          <p:cNvSpPr/>
          <p:nvPr/>
        </p:nvSpPr>
        <p:spPr>
          <a:xfrm>
            <a:off x="12487275" y="5000625"/>
            <a:ext cx="209550" cy="9525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7"/>
          <p:cNvSpPr/>
          <p:nvPr/>
        </p:nvSpPr>
        <p:spPr>
          <a:xfrm>
            <a:off x="12868275" y="4829175"/>
            <a:ext cx="4817078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Awareness &amp; dissemination powered by our 25 Partner societies</a:t>
            </a:r>
            <a:endParaRPr lang="en-US" sz="1950" dirty="0"/>
          </a:p>
        </p:txBody>
      </p:sp>
      <p:sp>
        <p:nvSpPr>
          <p:cNvPr id="31" name="Shape 28"/>
          <p:cNvSpPr/>
          <p:nvPr/>
        </p:nvSpPr>
        <p:spPr>
          <a:xfrm>
            <a:off x="12487275" y="5895975"/>
            <a:ext cx="209550" cy="9525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29"/>
          <p:cNvSpPr/>
          <p:nvPr/>
        </p:nvSpPr>
        <p:spPr>
          <a:xfrm>
            <a:off x="12868275" y="5724525"/>
            <a:ext cx="4817078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Local implementation through Partner societies on five continents</a:t>
            </a:r>
            <a:endParaRPr lang="en-US" sz="1950" dirty="0"/>
          </a:p>
        </p:txBody>
      </p:sp>
      <p:sp>
        <p:nvSpPr>
          <p:cNvPr id="33" name="Shape 30"/>
          <p:cNvSpPr/>
          <p:nvPr/>
        </p:nvSpPr>
        <p:spPr>
          <a:xfrm>
            <a:off x="12487275" y="6791325"/>
            <a:ext cx="209550" cy="9525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31"/>
          <p:cNvSpPr/>
          <p:nvPr/>
        </p:nvSpPr>
        <p:spPr>
          <a:xfrm>
            <a:off x="12868275" y="6619875"/>
            <a:ext cx="4817078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118"/>
              </a:lnSpc>
              <a:buNone/>
            </a:pPr>
            <a:r>
              <a:rPr lang="en-US" sz="1950" dirty="0">
                <a:solidFill>
                  <a:srgbClr val="3A3A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iCARDIO App carries living guidance into clinicians’ hands</a:t>
            </a:r>
            <a:endParaRPr lang="en-US" sz="1950" dirty="0"/>
          </a:p>
        </p:txBody>
      </p:sp>
      <p:sp>
        <p:nvSpPr>
          <p:cNvPr id="35" name="Shape 32"/>
          <p:cNvSpPr/>
          <p:nvPr/>
        </p:nvSpPr>
        <p:spPr>
          <a:xfrm>
            <a:off x="876300" y="9658350"/>
            <a:ext cx="3724275" cy="9525"/>
          </a:xfrm>
          <a:prstGeom prst="rect">
            <a:avLst/>
          </a:prstGeom>
          <a:solidFill>
            <a:srgbClr val="D3D8D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3"/>
          <p:cNvSpPr/>
          <p:nvPr/>
        </p:nvSpPr>
        <p:spPr>
          <a:xfrm>
            <a:off x="4905375" y="9486900"/>
            <a:ext cx="10246995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kern="0" spc="63" dirty="0">
                <a:solidFill>
                  <a:srgbClr val="12243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Speed. Accessibility. Impact.</a:t>
            </a:r>
            <a:r>
              <a:rPr lang="en-US" sz="2100" i="1" kern="0" spc="63" dirty="0">
                <a:solidFill>
                  <a:srgbClr val="5A667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Our approach to implementation.</a:t>
            </a:r>
            <a:endParaRPr lang="en-US" sz="2100" dirty="0"/>
          </a:p>
        </p:txBody>
      </p:sp>
      <p:sp>
        <p:nvSpPr>
          <p:cNvPr id="37" name="Shape 34"/>
          <p:cNvSpPr/>
          <p:nvPr/>
        </p:nvSpPr>
        <p:spPr>
          <a:xfrm>
            <a:off x="13677900" y="9658350"/>
            <a:ext cx="3724275" cy="9525"/>
          </a:xfrm>
          <a:prstGeom prst="rect">
            <a:avLst/>
          </a:prstGeom>
          <a:solidFill>
            <a:srgbClr val="D3D8DE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39" name="Image 0" descr="preencoded.png">
            <a:extLst>
              <a:ext uri="{FF2B5EF4-FFF2-40B4-BE49-F238E27FC236}">
                <a16:creationId xmlns:a16="http://schemas.microsoft.com/office/drawing/2014/main" id="{56A544B1-53DA-3093-6DEF-6DE3E9410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1382457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23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METHODOLOGY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685800" y="876300"/>
            <a:ext cx="1382457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772"/>
              </a:lnSpc>
              <a:buNone/>
            </a:pPr>
            <a:r>
              <a:rPr lang="en-US" sz="33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iCARDIO Alliance Global Guidelines grading of recommendations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685800" y="156210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71575" y="2333625"/>
            <a:ext cx="15944850" cy="649605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15879217" y="97155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BBBA535E-1AD6-8EA7-E127-7B94A12E17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1466850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r>
              <a:rPr lang="en-US" sz="1275" b="1" kern="0" spc="23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METHODOLOGY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685800" y="876300"/>
            <a:ext cx="13735050" cy="990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88772"/>
              </a:lnSpc>
            </a:pPr>
            <a:r>
              <a:rPr lang="en-US" sz="33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2026 iCARDIO Alliance Global Guidelines on HF Public Consultation following the Peer Review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685800" y="203835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3"/>
          <p:cNvSpPr/>
          <p:nvPr/>
        </p:nvSpPr>
        <p:spPr>
          <a:xfrm>
            <a:off x="685800" y="5029200"/>
            <a:ext cx="47625" cy="1581150"/>
          </a:xfrm>
          <a:prstGeom prst="rect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/>
          <p:nvPr/>
        </p:nvSpPr>
        <p:spPr>
          <a:xfrm>
            <a:off x="1000125" y="5029200"/>
            <a:ext cx="39243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05946"/>
              </a:lnSpc>
            </a:pPr>
            <a:r>
              <a:rPr lang="en-US" sz="21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Open Public Review lasted one month June 2026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000125" y="5924550"/>
            <a:ext cx="3924300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12500"/>
              </a:lnSpc>
            </a:pPr>
            <a:r>
              <a:rPr lang="en-US" dirty="0">
                <a:solidFill>
                  <a:srgbClr val="5A66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with comments from 41 spontaneous reviewers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5334000" y="3449242"/>
            <a:ext cx="12277725" cy="4741070"/>
          </a:xfrm>
          <a:prstGeom prst="rect">
            <a:avLst/>
          </a:prstGeom>
          <a:ln w="9525">
            <a:solidFill>
              <a:srgbClr val="D7DEE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rcRect t="-124" b="-124"/>
          <a:stretch/>
        </p:blipFill>
        <p:spPr>
          <a:xfrm>
            <a:off x="5334000" y="3449242"/>
            <a:ext cx="12277725" cy="474107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8"/>
          <p:cNvSpPr/>
          <p:nvPr/>
        </p:nvSpPr>
        <p:spPr>
          <a:xfrm>
            <a:off x="685801" y="9715500"/>
            <a:ext cx="3772883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5879218" y="97155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EEBA0A14-FAAD-26D5-AD37-900F0647D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6507" y="342902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6743745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23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iCARDIO ALLIANCE GLOBAL GUIDELINES ON HEART FAILURE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685800" y="876300"/>
            <a:ext cx="6743745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88772"/>
              </a:lnSpc>
              <a:buNone/>
            </a:pPr>
            <a:r>
              <a:rPr lang="en-US" sz="4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Key Characteristics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685800" y="156210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3"/>
          <p:cNvSpPr/>
          <p:nvPr/>
        </p:nvSpPr>
        <p:spPr>
          <a:xfrm>
            <a:off x="685800" y="4100513"/>
            <a:ext cx="171450" cy="171450"/>
          </a:xfrm>
          <a:prstGeom prst="rect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/>
          <p:nvPr/>
        </p:nvSpPr>
        <p:spPr>
          <a:xfrm>
            <a:off x="1085850" y="3881438"/>
            <a:ext cx="1756291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31 </a:t>
            </a:r>
            <a:r>
              <a:rPr lang="en-US" sz="3000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pages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685800" y="4881563"/>
            <a:ext cx="171450" cy="171450"/>
          </a:xfrm>
          <a:prstGeom prst="rect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/>
          <p:nvPr/>
        </p:nvSpPr>
        <p:spPr>
          <a:xfrm>
            <a:off x="1085850" y="4662488"/>
            <a:ext cx="2676183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62 </a:t>
            </a:r>
            <a:r>
              <a:rPr lang="en-US" sz="3000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references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85800" y="5605463"/>
            <a:ext cx="171450" cy="171450"/>
          </a:xfrm>
          <a:prstGeom prst="rect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1085850" y="5443538"/>
            <a:ext cx="929387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455"/>
              </a:lnSpc>
              <a:buNone/>
            </a:pPr>
            <a:r>
              <a:rPr lang="en-US" sz="255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Authors are writing Task Force Members &amp; Peer Reviewers</a:t>
            </a:r>
            <a:endParaRPr lang="en-US" sz="2550" dirty="0"/>
          </a:p>
        </p:txBody>
      </p:sp>
      <p:sp>
        <p:nvSpPr>
          <p:cNvPr id="12" name="Shape 9"/>
          <p:cNvSpPr/>
          <p:nvPr/>
        </p:nvSpPr>
        <p:spPr>
          <a:xfrm>
            <a:off x="685800" y="6310313"/>
            <a:ext cx="171450" cy="171450"/>
          </a:xfrm>
          <a:prstGeom prst="rect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1085850" y="6148388"/>
            <a:ext cx="732541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455"/>
              </a:lnSpc>
              <a:buNone/>
            </a:pPr>
            <a:r>
              <a:rPr lang="en-US" sz="255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Authors from </a:t>
            </a:r>
            <a:r>
              <a:rPr lang="en-US" sz="255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22 countries </a:t>
            </a:r>
            <a:r>
              <a:rPr lang="en-US" sz="255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from all continents</a:t>
            </a:r>
            <a:endParaRPr lang="en-US" sz="2550" dirty="0"/>
          </a:p>
        </p:txBody>
      </p:sp>
      <p:sp>
        <p:nvSpPr>
          <p:cNvPr id="14" name="Shape 11"/>
          <p:cNvSpPr/>
          <p:nvPr/>
        </p:nvSpPr>
        <p:spPr>
          <a:xfrm>
            <a:off x="685800" y="7024688"/>
            <a:ext cx="171450" cy="171450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2"/>
          <p:cNvSpPr/>
          <p:nvPr/>
        </p:nvSpPr>
        <p:spPr>
          <a:xfrm>
            <a:off x="1085850" y="6853238"/>
            <a:ext cx="5601533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745"/>
              </a:lnSpc>
              <a:buNone/>
            </a:pPr>
            <a:r>
              <a:rPr lang="en-US" sz="2700" b="1" dirty="0">
                <a:solidFill>
                  <a:srgbClr val="C0000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Published on 30th August, 2026</a:t>
            </a:r>
            <a:endParaRPr lang="en-US" sz="2700" dirty="0"/>
          </a:p>
        </p:txBody>
      </p:sp>
      <p:sp>
        <p:nvSpPr>
          <p:cNvPr id="16" name="Shape 13"/>
          <p:cNvSpPr/>
          <p:nvPr/>
        </p:nvSpPr>
        <p:spPr>
          <a:xfrm>
            <a:off x="12639675" y="3632150"/>
            <a:ext cx="4972050" cy="3898999"/>
          </a:xfrm>
          <a:prstGeom prst="rect">
            <a:avLst/>
          </a:prstGeom>
          <a:ln w="9525">
            <a:solidFill>
              <a:srgbClr val="D7DEE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8" name="Shape 14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5"/>
          <p:cNvSpPr/>
          <p:nvPr/>
        </p:nvSpPr>
        <p:spPr>
          <a:xfrm>
            <a:off x="685800" y="97155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15879217" y="97155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22" name="Image 0" descr="preencoded.png">
            <a:extLst>
              <a:ext uri="{FF2B5EF4-FFF2-40B4-BE49-F238E27FC236}">
                <a16:creationId xmlns:a16="http://schemas.microsoft.com/office/drawing/2014/main" id="{47BAAF9D-EE4D-DBD3-45C8-370B23FCA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59B8BFD-DC46-22EA-C5E8-8F9796C61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8597" y="2226668"/>
            <a:ext cx="8015901" cy="718403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29">
            <a:extLst>
              <a:ext uri="{FF2B5EF4-FFF2-40B4-BE49-F238E27FC236}">
                <a16:creationId xmlns:a16="http://schemas.microsoft.com/office/drawing/2014/main" id="{154B5F5C-B41E-8F7F-B7D6-C89034A16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63" y="2305050"/>
            <a:ext cx="16916400" cy="56769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685800" y="533400"/>
            <a:ext cx="8952041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 kern="0" spc="293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iCARDIO GLOBAL IMPLEMENTATION GUIDELINES ON HEART FAILURE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685800" y="876300"/>
            <a:ext cx="1930316" cy="542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885"/>
              </a:lnSpc>
              <a:buNone/>
            </a:pPr>
            <a:r>
              <a:rPr lang="en-US" sz="3975" b="1" dirty="0">
                <a:solidFill>
                  <a:srgbClr val="1239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Metrics</a:t>
            </a:r>
            <a:endParaRPr lang="en-US" sz="3975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9625" y="342900"/>
            <a:ext cx="1724025" cy="847725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156210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Shape 3"/>
          <p:cNvSpPr/>
          <p:nvPr/>
        </p:nvSpPr>
        <p:spPr>
          <a:xfrm>
            <a:off x="685800" y="1819275"/>
            <a:ext cx="152400" cy="152400"/>
          </a:xfrm>
          <a:prstGeom prst="ellipse">
            <a:avLst/>
          </a:prstGeom>
          <a:solidFill>
            <a:srgbClr val="C00000"/>
          </a:solidFill>
          <a:ln/>
          <a:effectLst>
            <a:outerShdw blurRad="101600" dist="50800" dir="16200000" algn="bl" rotWithShape="0">
              <a:srgbClr val="C00000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/>
          <p:nvPr/>
        </p:nvSpPr>
        <p:spPr>
          <a:xfrm>
            <a:off x="914400" y="1771650"/>
            <a:ext cx="2945838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ct val="101538"/>
              </a:lnSpc>
              <a:buNone/>
            </a:pPr>
            <a:r>
              <a:rPr lang="en-US" sz="1650" b="1" dirty="0">
                <a:solidFill>
                  <a:srgbClr val="1239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iCARDIO Partner Societies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4231779" y="1804988"/>
            <a:ext cx="973187" cy="2190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200" b="1" kern="0" spc="120" dirty="0">
                <a:solidFill>
                  <a:srgbClr val="6B77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TF ORIGIN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395466" y="1819275"/>
            <a:ext cx="152400" cy="152400"/>
          </a:xfrm>
          <a:prstGeom prst="roundRect">
            <a:avLst>
              <a:gd name="adj" fmla="val 18750"/>
            </a:avLst>
          </a:prstGeom>
          <a:solidFill>
            <a:srgbClr val="8FA6B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7"/>
          <p:cNvSpPr/>
          <p:nvPr/>
        </p:nvSpPr>
        <p:spPr>
          <a:xfrm>
            <a:off x="5624066" y="1781175"/>
            <a:ext cx="2019381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ct val="104348"/>
              </a:lnSpc>
              <a:buNone/>
            </a:pPr>
            <a:r>
              <a:rPr lang="en-US" sz="1500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 America / Europe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834015" y="1819275"/>
            <a:ext cx="152400" cy="152400"/>
          </a:xfrm>
          <a:prstGeom prst="roundRect">
            <a:avLst>
              <a:gd name="adj" fmla="val 18750"/>
            </a:avLst>
          </a:prstGeom>
          <a:solidFill>
            <a:srgbClr val="A9CBE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9"/>
          <p:cNvSpPr/>
          <p:nvPr/>
        </p:nvSpPr>
        <p:spPr>
          <a:xfrm>
            <a:off x="8062615" y="1781175"/>
            <a:ext cx="1167315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ct val="104348"/>
              </a:lnSpc>
              <a:buNone/>
            </a:pPr>
            <a:r>
              <a:rPr lang="en-US" sz="1500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 of world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9611023" y="1804988"/>
            <a:ext cx="1538883" cy="2190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200" b="1" kern="0" spc="120" dirty="0">
                <a:solidFill>
                  <a:srgbClr val="6B77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CONTRIBUTORS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11276707" y="1838325"/>
            <a:ext cx="114300" cy="1143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2"/>
          <p:cNvSpPr/>
          <p:nvPr/>
        </p:nvSpPr>
        <p:spPr>
          <a:xfrm>
            <a:off x="11467207" y="1781175"/>
            <a:ext cx="2297826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ct val="104348"/>
              </a:lnSpc>
              <a:buNone/>
            </a:pPr>
            <a:r>
              <a:rPr lang="en-US" sz="1500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dot = one contributor</a:t>
            </a:r>
            <a:endParaRPr lang="en-US" sz="150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4622" y="5157934"/>
            <a:ext cx="1606062" cy="160606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85800" y="6825908"/>
            <a:ext cx="3712965" cy="4416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4231"/>
              </a:lnSpc>
              <a:buNone/>
            </a:pPr>
            <a:r>
              <a:rPr lang="en-US" sz="1650" b="1" dirty="0">
                <a:solidFill>
                  <a:srgbClr val="1239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</a:t>
            </a:r>
            <a:endParaRPr lang="en-US" sz="1650" dirty="0"/>
          </a:p>
        </p:txBody>
      </p:sp>
      <p:sp>
        <p:nvSpPr>
          <p:cNvPr id="19" name="Text 14"/>
          <p:cNvSpPr/>
          <p:nvPr/>
        </p:nvSpPr>
        <p:spPr>
          <a:xfrm>
            <a:off x="685800" y="7040147"/>
            <a:ext cx="2874879" cy="722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391"/>
              </a:lnSpc>
              <a:buNone/>
            </a:pPr>
            <a:r>
              <a:rPr lang="en-US" sz="1500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involved outside of public reviewers’ countries</a:t>
            </a:r>
            <a:endParaRPr lang="en-US" sz="1500" dirty="0"/>
          </a:p>
        </p:txBody>
      </p:sp>
      <p:sp>
        <p:nvSpPr>
          <p:cNvPr id="20" name="Shape 15"/>
          <p:cNvSpPr/>
          <p:nvPr/>
        </p:nvSpPr>
        <p:spPr>
          <a:xfrm>
            <a:off x="685800" y="8058150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6"/>
          <p:cNvSpPr/>
          <p:nvPr/>
        </p:nvSpPr>
        <p:spPr>
          <a:xfrm>
            <a:off x="812973" y="8307754"/>
            <a:ext cx="797868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957"/>
              </a:lnSpc>
              <a:buNone/>
            </a:pPr>
            <a:r>
              <a:rPr lang="en-US" sz="4500" b="1" kern="0" spc="-9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4500" dirty="0"/>
          </a:p>
        </p:txBody>
      </p:sp>
      <p:sp>
        <p:nvSpPr>
          <p:cNvPr id="22" name="Text 17"/>
          <p:cNvSpPr/>
          <p:nvPr/>
        </p:nvSpPr>
        <p:spPr>
          <a:xfrm>
            <a:off x="1578918" y="8429625"/>
            <a:ext cx="1699647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39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TF Members</a:t>
            </a:r>
            <a:endParaRPr lang="en-US" sz="2100" dirty="0"/>
          </a:p>
        </p:txBody>
      </p:sp>
      <p:sp>
        <p:nvSpPr>
          <p:cNvPr id="23" name="Shape 18"/>
          <p:cNvSpPr/>
          <p:nvPr/>
        </p:nvSpPr>
        <p:spPr>
          <a:xfrm>
            <a:off x="685800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Shape 19"/>
          <p:cNvSpPr/>
          <p:nvPr/>
        </p:nvSpPr>
        <p:spPr>
          <a:xfrm>
            <a:off x="785813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Shape 20"/>
          <p:cNvSpPr/>
          <p:nvPr/>
        </p:nvSpPr>
        <p:spPr>
          <a:xfrm>
            <a:off x="885825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Shape 21"/>
          <p:cNvSpPr/>
          <p:nvPr/>
        </p:nvSpPr>
        <p:spPr>
          <a:xfrm>
            <a:off x="985838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7" name="Shape 22"/>
          <p:cNvSpPr/>
          <p:nvPr/>
        </p:nvSpPr>
        <p:spPr>
          <a:xfrm>
            <a:off x="1085850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8" name="Shape 23"/>
          <p:cNvSpPr/>
          <p:nvPr/>
        </p:nvSpPr>
        <p:spPr>
          <a:xfrm>
            <a:off x="1185863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Shape 24"/>
          <p:cNvSpPr/>
          <p:nvPr/>
        </p:nvSpPr>
        <p:spPr>
          <a:xfrm>
            <a:off x="1285875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Shape 25"/>
          <p:cNvSpPr/>
          <p:nvPr/>
        </p:nvSpPr>
        <p:spPr>
          <a:xfrm>
            <a:off x="1385888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1" name="Shape 26"/>
          <p:cNvSpPr/>
          <p:nvPr/>
        </p:nvSpPr>
        <p:spPr>
          <a:xfrm>
            <a:off x="1485900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Shape 27"/>
          <p:cNvSpPr/>
          <p:nvPr/>
        </p:nvSpPr>
        <p:spPr>
          <a:xfrm>
            <a:off x="1585913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Shape 28"/>
          <p:cNvSpPr/>
          <p:nvPr/>
        </p:nvSpPr>
        <p:spPr>
          <a:xfrm>
            <a:off x="1685925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Shape 29"/>
          <p:cNvSpPr/>
          <p:nvPr/>
        </p:nvSpPr>
        <p:spPr>
          <a:xfrm>
            <a:off x="1785938" y="8877300"/>
            <a:ext cx="76200" cy="76200"/>
          </a:xfrm>
          <a:prstGeom prst="ellipse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5" name="Shape 30"/>
          <p:cNvSpPr/>
          <p:nvPr/>
        </p:nvSpPr>
        <p:spPr>
          <a:xfrm>
            <a:off x="188595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Shape 31"/>
          <p:cNvSpPr/>
          <p:nvPr/>
        </p:nvSpPr>
        <p:spPr>
          <a:xfrm>
            <a:off x="19859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7" name="Shape 32"/>
          <p:cNvSpPr/>
          <p:nvPr/>
        </p:nvSpPr>
        <p:spPr>
          <a:xfrm>
            <a:off x="208597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Shape 33"/>
          <p:cNvSpPr/>
          <p:nvPr/>
        </p:nvSpPr>
        <p:spPr>
          <a:xfrm>
            <a:off x="21859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9" name="Shape 34"/>
          <p:cNvSpPr/>
          <p:nvPr/>
        </p:nvSpPr>
        <p:spPr>
          <a:xfrm>
            <a:off x="228600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0" name="Shape 35"/>
          <p:cNvSpPr/>
          <p:nvPr/>
        </p:nvSpPr>
        <p:spPr>
          <a:xfrm>
            <a:off x="23860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Shape 36"/>
          <p:cNvSpPr/>
          <p:nvPr/>
        </p:nvSpPr>
        <p:spPr>
          <a:xfrm>
            <a:off x="248602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Shape 37"/>
          <p:cNvSpPr/>
          <p:nvPr/>
        </p:nvSpPr>
        <p:spPr>
          <a:xfrm>
            <a:off x="25860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Shape 38"/>
          <p:cNvSpPr/>
          <p:nvPr/>
        </p:nvSpPr>
        <p:spPr>
          <a:xfrm>
            <a:off x="268605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4" name="Shape 39"/>
          <p:cNvSpPr/>
          <p:nvPr/>
        </p:nvSpPr>
        <p:spPr>
          <a:xfrm>
            <a:off x="27860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5" name="Shape 40"/>
          <p:cNvSpPr/>
          <p:nvPr/>
        </p:nvSpPr>
        <p:spPr>
          <a:xfrm>
            <a:off x="288607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Shape 41"/>
          <p:cNvSpPr/>
          <p:nvPr/>
        </p:nvSpPr>
        <p:spPr>
          <a:xfrm>
            <a:off x="29860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Shape 42"/>
          <p:cNvSpPr/>
          <p:nvPr/>
        </p:nvSpPr>
        <p:spPr>
          <a:xfrm>
            <a:off x="308610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8" name="Shape 43"/>
          <p:cNvSpPr/>
          <p:nvPr/>
        </p:nvSpPr>
        <p:spPr>
          <a:xfrm>
            <a:off x="31861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Text 44"/>
          <p:cNvSpPr/>
          <p:nvPr/>
        </p:nvSpPr>
        <p:spPr>
          <a:xfrm>
            <a:off x="263590" y="9067800"/>
            <a:ext cx="3044696" cy="2667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lnSpc>
                <a:spcPct val="104348"/>
              </a:lnSpc>
              <a:buNone/>
            </a:pPr>
            <a:r>
              <a:rPr lang="en-US" sz="1600" b="1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</a:t>
            </a:r>
            <a:r>
              <a:rPr lang="en-US" sz="1600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North America/Europe</a:t>
            </a:r>
            <a:endParaRPr lang="en-US" sz="1600" dirty="0"/>
          </a:p>
        </p:txBody>
      </p:sp>
      <p:sp>
        <p:nvSpPr>
          <p:cNvPr id="50" name="Text 45"/>
          <p:cNvSpPr/>
          <p:nvPr/>
        </p:nvSpPr>
        <p:spPr>
          <a:xfrm>
            <a:off x="3149925" y="9097596"/>
            <a:ext cx="1734733" cy="381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l">
              <a:lnSpc>
                <a:spcPct val="104348"/>
              </a:lnSpc>
              <a:buNone/>
            </a:pPr>
            <a:r>
              <a:rPr lang="en-US" sz="1600" b="1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</a:t>
            </a:r>
            <a:r>
              <a:rPr lang="en-US" sz="1600" dirty="0">
                <a:solidFill>
                  <a:srgbClr val="26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ROW</a:t>
            </a:r>
            <a:endParaRPr lang="en-US" sz="1600" dirty="0"/>
          </a:p>
        </p:txBody>
      </p:sp>
      <p:sp>
        <p:nvSpPr>
          <p:cNvPr id="51" name="Text 46"/>
          <p:cNvSpPr/>
          <p:nvPr/>
        </p:nvSpPr>
        <p:spPr>
          <a:xfrm>
            <a:off x="6603949" y="8317278"/>
            <a:ext cx="823913" cy="5905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86957"/>
              </a:lnSpc>
              <a:buNone/>
            </a:pPr>
            <a:r>
              <a:rPr lang="en-US" sz="4500" b="1" kern="0" spc="-9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4500" dirty="0"/>
          </a:p>
        </p:txBody>
      </p:sp>
      <p:sp>
        <p:nvSpPr>
          <p:cNvPr id="52" name="Text 47"/>
          <p:cNvSpPr/>
          <p:nvPr/>
        </p:nvSpPr>
        <p:spPr>
          <a:xfrm>
            <a:off x="7420868" y="8429625"/>
            <a:ext cx="2103849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39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 Reviewers</a:t>
            </a:r>
            <a:endParaRPr lang="en-US" sz="2100" dirty="0"/>
          </a:p>
        </p:txBody>
      </p:sp>
      <p:sp>
        <p:nvSpPr>
          <p:cNvPr id="53" name="Shape 48"/>
          <p:cNvSpPr/>
          <p:nvPr/>
        </p:nvSpPr>
        <p:spPr>
          <a:xfrm>
            <a:off x="652775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4" name="Shape 49"/>
          <p:cNvSpPr/>
          <p:nvPr/>
        </p:nvSpPr>
        <p:spPr>
          <a:xfrm>
            <a:off x="66277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5" name="Shape 50"/>
          <p:cNvSpPr/>
          <p:nvPr/>
        </p:nvSpPr>
        <p:spPr>
          <a:xfrm>
            <a:off x="672777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Shape 51"/>
          <p:cNvSpPr/>
          <p:nvPr/>
        </p:nvSpPr>
        <p:spPr>
          <a:xfrm>
            <a:off x="68277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7" name="Shape 52"/>
          <p:cNvSpPr/>
          <p:nvPr/>
        </p:nvSpPr>
        <p:spPr>
          <a:xfrm>
            <a:off x="692780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8" name="Shape 53"/>
          <p:cNvSpPr/>
          <p:nvPr/>
        </p:nvSpPr>
        <p:spPr>
          <a:xfrm>
            <a:off x="70278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9" name="Shape 54"/>
          <p:cNvSpPr/>
          <p:nvPr/>
        </p:nvSpPr>
        <p:spPr>
          <a:xfrm>
            <a:off x="712782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0" name="Shape 55"/>
          <p:cNvSpPr/>
          <p:nvPr/>
        </p:nvSpPr>
        <p:spPr>
          <a:xfrm>
            <a:off x="72278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1" name="Shape 56"/>
          <p:cNvSpPr/>
          <p:nvPr/>
        </p:nvSpPr>
        <p:spPr>
          <a:xfrm>
            <a:off x="732785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2" name="Shape 57"/>
          <p:cNvSpPr/>
          <p:nvPr/>
        </p:nvSpPr>
        <p:spPr>
          <a:xfrm>
            <a:off x="74278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3" name="Shape 58"/>
          <p:cNvSpPr/>
          <p:nvPr/>
        </p:nvSpPr>
        <p:spPr>
          <a:xfrm>
            <a:off x="752787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4" name="Shape 59"/>
          <p:cNvSpPr/>
          <p:nvPr/>
        </p:nvSpPr>
        <p:spPr>
          <a:xfrm>
            <a:off x="76278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5" name="Shape 60"/>
          <p:cNvSpPr/>
          <p:nvPr/>
        </p:nvSpPr>
        <p:spPr>
          <a:xfrm>
            <a:off x="772790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6" name="Shape 61"/>
          <p:cNvSpPr/>
          <p:nvPr/>
        </p:nvSpPr>
        <p:spPr>
          <a:xfrm>
            <a:off x="78279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7" name="Shape 62"/>
          <p:cNvSpPr/>
          <p:nvPr/>
        </p:nvSpPr>
        <p:spPr>
          <a:xfrm>
            <a:off x="792792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8" name="Shape 63"/>
          <p:cNvSpPr/>
          <p:nvPr/>
        </p:nvSpPr>
        <p:spPr>
          <a:xfrm>
            <a:off x="80279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9" name="Shape 64"/>
          <p:cNvSpPr/>
          <p:nvPr/>
        </p:nvSpPr>
        <p:spPr>
          <a:xfrm>
            <a:off x="812795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0" name="Shape 65"/>
          <p:cNvSpPr/>
          <p:nvPr/>
        </p:nvSpPr>
        <p:spPr>
          <a:xfrm>
            <a:off x="82279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1" name="Shape 66"/>
          <p:cNvSpPr/>
          <p:nvPr/>
        </p:nvSpPr>
        <p:spPr>
          <a:xfrm>
            <a:off x="832797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2" name="Shape 67"/>
          <p:cNvSpPr/>
          <p:nvPr/>
        </p:nvSpPr>
        <p:spPr>
          <a:xfrm>
            <a:off x="84279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3" name="Shape 68"/>
          <p:cNvSpPr/>
          <p:nvPr/>
        </p:nvSpPr>
        <p:spPr>
          <a:xfrm>
            <a:off x="852800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4" name="Shape 69"/>
          <p:cNvSpPr/>
          <p:nvPr/>
        </p:nvSpPr>
        <p:spPr>
          <a:xfrm>
            <a:off x="86280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5" name="Shape 70"/>
          <p:cNvSpPr/>
          <p:nvPr/>
        </p:nvSpPr>
        <p:spPr>
          <a:xfrm>
            <a:off x="872802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6" name="Shape 71"/>
          <p:cNvSpPr/>
          <p:nvPr/>
        </p:nvSpPr>
        <p:spPr>
          <a:xfrm>
            <a:off x="88280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7" name="Shape 72"/>
          <p:cNvSpPr/>
          <p:nvPr/>
        </p:nvSpPr>
        <p:spPr>
          <a:xfrm>
            <a:off x="892805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8" name="Shape 73"/>
          <p:cNvSpPr/>
          <p:nvPr/>
        </p:nvSpPr>
        <p:spPr>
          <a:xfrm>
            <a:off x="90280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9" name="Shape 74"/>
          <p:cNvSpPr/>
          <p:nvPr/>
        </p:nvSpPr>
        <p:spPr>
          <a:xfrm>
            <a:off x="9128075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0" name="Shape 75"/>
          <p:cNvSpPr/>
          <p:nvPr/>
        </p:nvSpPr>
        <p:spPr>
          <a:xfrm>
            <a:off x="92280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1" name="Shape 76"/>
          <p:cNvSpPr/>
          <p:nvPr/>
        </p:nvSpPr>
        <p:spPr>
          <a:xfrm>
            <a:off x="9328100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2" name="Shape 77"/>
          <p:cNvSpPr/>
          <p:nvPr/>
        </p:nvSpPr>
        <p:spPr>
          <a:xfrm>
            <a:off x="94281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3" name="Text 78"/>
          <p:cNvSpPr/>
          <p:nvPr/>
        </p:nvSpPr>
        <p:spPr>
          <a:xfrm>
            <a:off x="12445901" y="8341701"/>
            <a:ext cx="797868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957"/>
              </a:lnSpc>
              <a:buNone/>
            </a:pPr>
            <a:r>
              <a:rPr lang="en-US" sz="4500" b="1" kern="0" spc="-9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</a:t>
            </a:r>
            <a:endParaRPr lang="en-US" sz="4500" dirty="0"/>
          </a:p>
        </p:txBody>
      </p:sp>
      <p:sp>
        <p:nvSpPr>
          <p:cNvPr id="84" name="Text 79"/>
          <p:cNvSpPr/>
          <p:nvPr/>
        </p:nvSpPr>
        <p:spPr>
          <a:xfrm>
            <a:off x="13262818" y="8429625"/>
            <a:ext cx="2330098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39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Reviewers</a:t>
            </a:r>
            <a:endParaRPr lang="en-US" sz="2100" dirty="0"/>
          </a:p>
        </p:txBody>
      </p:sp>
      <p:sp>
        <p:nvSpPr>
          <p:cNvPr id="85" name="Shape 80"/>
          <p:cNvSpPr/>
          <p:nvPr/>
        </p:nvSpPr>
        <p:spPr>
          <a:xfrm>
            <a:off x="1236970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6" name="Shape 81"/>
          <p:cNvSpPr/>
          <p:nvPr/>
        </p:nvSpPr>
        <p:spPr>
          <a:xfrm>
            <a:off x="124697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7" name="Shape 82"/>
          <p:cNvSpPr/>
          <p:nvPr/>
        </p:nvSpPr>
        <p:spPr>
          <a:xfrm>
            <a:off x="1256972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8" name="Shape 83"/>
          <p:cNvSpPr/>
          <p:nvPr/>
        </p:nvSpPr>
        <p:spPr>
          <a:xfrm>
            <a:off x="126697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9" name="Shape 84"/>
          <p:cNvSpPr/>
          <p:nvPr/>
        </p:nvSpPr>
        <p:spPr>
          <a:xfrm>
            <a:off x="1276975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0" name="Shape 85"/>
          <p:cNvSpPr/>
          <p:nvPr/>
        </p:nvSpPr>
        <p:spPr>
          <a:xfrm>
            <a:off x="128697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1" name="Shape 86"/>
          <p:cNvSpPr/>
          <p:nvPr/>
        </p:nvSpPr>
        <p:spPr>
          <a:xfrm>
            <a:off x="1296977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2" name="Shape 87"/>
          <p:cNvSpPr/>
          <p:nvPr/>
        </p:nvSpPr>
        <p:spPr>
          <a:xfrm>
            <a:off x="130697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3" name="Shape 88"/>
          <p:cNvSpPr/>
          <p:nvPr/>
        </p:nvSpPr>
        <p:spPr>
          <a:xfrm>
            <a:off x="1316980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4" name="Shape 89"/>
          <p:cNvSpPr/>
          <p:nvPr/>
        </p:nvSpPr>
        <p:spPr>
          <a:xfrm>
            <a:off x="132698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5" name="Shape 90"/>
          <p:cNvSpPr/>
          <p:nvPr/>
        </p:nvSpPr>
        <p:spPr>
          <a:xfrm>
            <a:off x="1336982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6" name="Shape 91"/>
          <p:cNvSpPr/>
          <p:nvPr/>
        </p:nvSpPr>
        <p:spPr>
          <a:xfrm>
            <a:off x="134698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7" name="Shape 92"/>
          <p:cNvSpPr/>
          <p:nvPr/>
        </p:nvSpPr>
        <p:spPr>
          <a:xfrm>
            <a:off x="1356985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8" name="Shape 93"/>
          <p:cNvSpPr/>
          <p:nvPr/>
        </p:nvSpPr>
        <p:spPr>
          <a:xfrm>
            <a:off x="136698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9" name="Shape 94"/>
          <p:cNvSpPr/>
          <p:nvPr/>
        </p:nvSpPr>
        <p:spPr>
          <a:xfrm>
            <a:off x="1376987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0" name="Shape 95"/>
          <p:cNvSpPr/>
          <p:nvPr/>
        </p:nvSpPr>
        <p:spPr>
          <a:xfrm>
            <a:off x="138698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1" name="Shape 96"/>
          <p:cNvSpPr/>
          <p:nvPr/>
        </p:nvSpPr>
        <p:spPr>
          <a:xfrm>
            <a:off x="1396990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2" name="Shape 97"/>
          <p:cNvSpPr/>
          <p:nvPr/>
        </p:nvSpPr>
        <p:spPr>
          <a:xfrm>
            <a:off x="140699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3" name="Shape 98"/>
          <p:cNvSpPr/>
          <p:nvPr/>
        </p:nvSpPr>
        <p:spPr>
          <a:xfrm>
            <a:off x="1416992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4" name="Shape 99"/>
          <p:cNvSpPr/>
          <p:nvPr/>
        </p:nvSpPr>
        <p:spPr>
          <a:xfrm>
            <a:off x="142699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5" name="Shape 100"/>
          <p:cNvSpPr/>
          <p:nvPr/>
        </p:nvSpPr>
        <p:spPr>
          <a:xfrm>
            <a:off x="1436995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6" name="Shape 101"/>
          <p:cNvSpPr/>
          <p:nvPr/>
        </p:nvSpPr>
        <p:spPr>
          <a:xfrm>
            <a:off x="144699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7" name="Shape 102"/>
          <p:cNvSpPr/>
          <p:nvPr/>
        </p:nvSpPr>
        <p:spPr>
          <a:xfrm>
            <a:off x="1456997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8" name="Shape 103"/>
          <p:cNvSpPr/>
          <p:nvPr/>
        </p:nvSpPr>
        <p:spPr>
          <a:xfrm>
            <a:off x="146699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9" name="Shape 104"/>
          <p:cNvSpPr/>
          <p:nvPr/>
        </p:nvSpPr>
        <p:spPr>
          <a:xfrm>
            <a:off x="1477000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0" name="Shape 105"/>
          <p:cNvSpPr/>
          <p:nvPr/>
        </p:nvSpPr>
        <p:spPr>
          <a:xfrm>
            <a:off x="148700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1" name="Shape 106"/>
          <p:cNvSpPr/>
          <p:nvPr/>
        </p:nvSpPr>
        <p:spPr>
          <a:xfrm>
            <a:off x="1497002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2" name="Shape 107"/>
          <p:cNvSpPr/>
          <p:nvPr/>
        </p:nvSpPr>
        <p:spPr>
          <a:xfrm>
            <a:off x="150700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3" name="Shape 108"/>
          <p:cNvSpPr/>
          <p:nvPr/>
        </p:nvSpPr>
        <p:spPr>
          <a:xfrm>
            <a:off x="1517005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4" name="Shape 109"/>
          <p:cNvSpPr/>
          <p:nvPr/>
        </p:nvSpPr>
        <p:spPr>
          <a:xfrm>
            <a:off x="152700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5" name="Shape 110"/>
          <p:cNvSpPr/>
          <p:nvPr/>
        </p:nvSpPr>
        <p:spPr>
          <a:xfrm>
            <a:off x="1537007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6" name="Shape 111"/>
          <p:cNvSpPr/>
          <p:nvPr/>
        </p:nvSpPr>
        <p:spPr>
          <a:xfrm>
            <a:off x="154700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7" name="Shape 112"/>
          <p:cNvSpPr/>
          <p:nvPr/>
        </p:nvSpPr>
        <p:spPr>
          <a:xfrm>
            <a:off x="1557010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8" name="Shape 113"/>
          <p:cNvSpPr/>
          <p:nvPr/>
        </p:nvSpPr>
        <p:spPr>
          <a:xfrm>
            <a:off x="1567011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9" name="Shape 114"/>
          <p:cNvSpPr/>
          <p:nvPr/>
        </p:nvSpPr>
        <p:spPr>
          <a:xfrm>
            <a:off x="1577012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0" name="Shape 115"/>
          <p:cNvSpPr/>
          <p:nvPr/>
        </p:nvSpPr>
        <p:spPr>
          <a:xfrm>
            <a:off x="1587013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1" name="Shape 116"/>
          <p:cNvSpPr/>
          <p:nvPr/>
        </p:nvSpPr>
        <p:spPr>
          <a:xfrm>
            <a:off x="1597015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2" name="Shape 117"/>
          <p:cNvSpPr/>
          <p:nvPr/>
        </p:nvSpPr>
        <p:spPr>
          <a:xfrm>
            <a:off x="16070163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3" name="Shape 118"/>
          <p:cNvSpPr/>
          <p:nvPr/>
        </p:nvSpPr>
        <p:spPr>
          <a:xfrm>
            <a:off x="16170176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4" name="Shape 119"/>
          <p:cNvSpPr/>
          <p:nvPr/>
        </p:nvSpPr>
        <p:spPr>
          <a:xfrm>
            <a:off x="16270188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5" name="Shape 120"/>
          <p:cNvSpPr/>
          <p:nvPr/>
        </p:nvSpPr>
        <p:spPr>
          <a:xfrm>
            <a:off x="16370201" y="8877300"/>
            <a:ext cx="76200" cy="76200"/>
          </a:xfrm>
          <a:prstGeom prst="ellipse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6" name="Shape 121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7" name="Text 122"/>
          <p:cNvSpPr/>
          <p:nvPr/>
        </p:nvSpPr>
        <p:spPr>
          <a:xfrm>
            <a:off x="685800" y="9715500"/>
            <a:ext cx="4198858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B77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Chopra V et al. Global Cardiology 2026;4:165-196</a:t>
            </a:r>
            <a:endParaRPr lang="en-US" sz="1350" dirty="0"/>
          </a:p>
        </p:txBody>
      </p:sp>
      <p:sp>
        <p:nvSpPr>
          <p:cNvPr id="128" name="Text 123">
            <a:hlinkClick r:id="rId7"/>
          </p:cNvPr>
          <p:cNvSpPr/>
          <p:nvPr/>
        </p:nvSpPr>
        <p:spPr>
          <a:xfrm>
            <a:off x="15681275" y="9715500"/>
            <a:ext cx="2113017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u="sng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 - iCARDIO Alliance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8263964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23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2026 iCARDIO GLOBAL IMPLEMENTATION GUIDELINES ON HEART FAILURE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685800" y="876300"/>
            <a:ext cx="8263964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88772"/>
              </a:lnSpc>
              <a:buNone/>
            </a:pPr>
            <a:r>
              <a:rPr lang="en-US" sz="4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Classification</a:t>
            </a:r>
            <a:endParaRPr lang="en-US" sz="4000" dirty="0"/>
          </a:p>
        </p:txBody>
      </p:sp>
      <p:sp>
        <p:nvSpPr>
          <p:cNvPr id="5" name="Shape 2"/>
          <p:cNvSpPr/>
          <p:nvPr/>
        </p:nvSpPr>
        <p:spPr>
          <a:xfrm>
            <a:off x="685800" y="156210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/>
          <p:nvPr/>
        </p:nvSpPr>
        <p:spPr>
          <a:xfrm>
            <a:off x="685800" y="4095750"/>
            <a:ext cx="879779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3026"/>
              </a:lnSpc>
              <a:buNone/>
            </a:pPr>
            <a:r>
              <a:rPr lang="en-US" sz="2800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Heart failure now classified into two categories: HFrEF (LVEF &lt;50%) and HFpEF (LVEF ≥50%)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685800" y="5143500"/>
            <a:ext cx="4099322" cy="47625"/>
          </a:xfrm>
          <a:prstGeom prst="rect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685800" y="5343525"/>
            <a:ext cx="4509254" cy="5048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HFrEF</a:t>
            </a:r>
            <a:endParaRPr lang="en-US" sz="2850" dirty="0"/>
          </a:p>
        </p:txBody>
      </p:sp>
      <p:sp>
        <p:nvSpPr>
          <p:cNvPr id="9" name="Text 6"/>
          <p:cNvSpPr/>
          <p:nvPr/>
        </p:nvSpPr>
        <p:spPr>
          <a:xfrm>
            <a:off x="685800" y="5867400"/>
            <a:ext cx="4509254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5A66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LVEF &lt;50%</a:t>
            </a:r>
            <a:endParaRPr lang="en-US" sz="1725" dirty="0"/>
          </a:p>
        </p:txBody>
      </p:sp>
      <p:sp>
        <p:nvSpPr>
          <p:cNvPr id="10" name="Shape 7"/>
          <p:cNvSpPr/>
          <p:nvPr/>
        </p:nvSpPr>
        <p:spPr>
          <a:xfrm>
            <a:off x="5128022" y="5143500"/>
            <a:ext cx="4099322" cy="47625"/>
          </a:xfrm>
          <a:prstGeom prst="rect">
            <a:avLst/>
          </a:prstGeom>
          <a:solidFill>
            <a:srgbClr val="12395B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5128022" y="5343525"/>
            <a:ext cx="4509254" cy="5048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HFpEF</a:t>
            </a:r>
            <a:endParaRPr lang="en-US" sz="2850" dirty="0"/>
          </a:p>
        </p:txBody>
      </p:sp>
      <p:sp>
        <p:nvSpPr>
          <p:cNvPr id="12" name="Text 9"/>
          <p:cNvSpPr/>
          <p:nvPr/>
        </p:nvSpPr>
        <p:spPr>
          <a:xfrm>
            <a:off x="5128022" y="5867400"/>
            <a:ext cx="4509254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5A66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LVEF ≥50%</a:t>
            </a:r>
            <a:endParaRPr lang="en-US" sz="1725" dirty="0"/>
          </a:p>
        </p:txBody>
      </p:sp>
      <p:sp>
        <p:nvSpPr>
          <p:cNvPr id="13" name="Text 10"/>
          <p:cNvSpPr/>
          <p:nvPr/>
        </p:nvSpPr>
        <p:spPr>
          <a:xfrm>
            <a:off x="685800" y="6438900"/>
            <a:ext cx="8797790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793"/>
              </a:lnSpc>
              <a:buNone/>
            </a:pPr>
            <a:r>
              <a:rPr lang="en-US" sz="1650" i="1" dirty="0">
                <a:solidFill>
                  <a:srgbClr val="5A66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Patients traditionally classified as “mildly reduced” ejection fraction often benefit from the same therapies used in HFrEF.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9836944" y="4400550"/>
            <a:ext cx="9525" cy="2362200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Shape 12"/>
          <p:cNvSpPr/>
          <p:nvPr/>
        </p:nvSpPr>
        <p:spPr>
          <a:xfrm>
            <a:off x="10379869" y="4400550"/>
            <a:ext cx="2286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3"/>
          <p:cNvSpPr/>
          <p:nvPr/>
        </p:nvSpPr>
        <p:spPr>
          <a:xfrm>
            <a:off x="10379869" y="4581525"/>
            <a:ext cx="7439001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2500"/>
              </a:lnSpc>
              <a:buNone/>
            </a:pPr>
            <a:r>
              <a:rPr lang="en-US" sz="240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Update builds on the 2025 Guidelines and includes new evidence released as recently as June 2026.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10379869" y="5553075"/>
            <a:ext cx="2286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5"/>
          <p:cNvSpPr/>
          <p:nvPr/>
        </p:nvSpPr>
        <p:spPr>
          <a:xfrm>
            <a:off x="10379869" y="5734050"/>
            <a:ext cx="7439001" cy="106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2500"/>
              </a:lnSpc>
              <a:buNone/>
            </a:pPr>
            <a:r>
              <a:rPr lang="en-US" sz="240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Practical, implementation-focused recommendations – considering clinical evidence and the realities of healthcare delivery in resource-variable settings.</a:t>
            </a: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Text 17"/>
          <p:cNvSpPr/>
          <p:nvPr/>
        </p:nvSpPr>
        <p:spPr>
          <a:xfrm>
            <a:off x="685800" y="97155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5879217" y="97155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23" name="Image 0" descr="preencoded.png">
            <a:extLst>
              <a:ext uri="{FF2B5EF4-FFF2-40B4-BE49-F238E27FC236}">
                <a16:creationId xmlns:a16="http://schemas.microsoft.com/office/drawing/2014/main" id="{9A9D5B59-2108-AD8B-BA71-A9E6596F4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8263964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23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2026 iCARDIO GLOBAL IMPLEMENTATION GUIDELINES ON HEART FAILURE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685800" y="876300"/>
            <a:ext cx="8263964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88772"/>
              </a:lnSpc>
              <a:buNone/>
            </a:pPr>
            <a:r>
              <a:rPr lang="en-US" sz="4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Drug therapy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685800" y="156210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/>
          <p:nvPr/>
        </p:nvSpPr>
        <p:spPr>
          <a:xfrm>
            <a:off x="685800" y="4457700"/>
            <a:ext cx="8717280" cy="485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800" b="1" kern="0" spc="243" dirty="0">
                <a:solidFill>
                  <a:srgbClr val="C0000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NEW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685800" y="5153025"/>
            <a:ext cx="8162544" cy="771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3026"/>
              </a:lnSpc>
              <a:buNone/>
            </a:pPr>
            <a:r>
              <a:rPr lang="en-US" sz="2400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New recommendations on digoxin, finerenone and vericiguat in patients with HFrEF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685800" y="5838825"/>
            <a:ext cx="7924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/>
          <p:nvPr/>
        </p:nvSpPr>
        <p:spPr>
          <a:xfrm>
            <a:off x="685800" y="6057900"/>
            <a:ext cx="8162544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i="1" dirty="0">
                <a:solidFill>
                  <a:srgbClr val="5A66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New evidence demonstrates benefits across a broader range of patients than previously recognized.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9144000" y="4619625"/>
            <a:ext cx="9525" cy="1924050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9686925" y="4619625"/>
            <a:ext cx="8706803" cy="485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800" b="1" kern="0" spc="243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STRENGTHENED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9686925" y="5238750"/>
            <a:ext cx="8152733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3026"/>
              </a:lnSpc>
              <a:buNone/>
            </a:pPr>
            <a:r>
              <a:rPr lang="en-US" sz="2400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Cardiac glycosides (digitoxin and digoxin): strengthened and clarified recommendations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9686925" y="6000750"/>
            <a:ext cx="7915275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/>
          <p:nvPr/>
        </p:nvSpPr>
        <p:spPr>
          <a:xfrm>
            <a:off x="9686925" y="6143625"/>
            <a:ext cx="8706803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i="1" dirty="0">
                <a:solidFill>
                  <a:srgbClr val="5A66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For patients who remain symptomatic despite guideline-directed medical therapy.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3"/>
          <p:cNvSpPr/>
          <p:nvPr/>
        </p:nvSpPr>
        <p:spPr>
          <a:xfrm>
            <a:off x="685800" y="97155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5879217" y="97155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9" name="Image 0" descr="preencoded.png">
            <a:extLst>
              <a:ext uri="{FF2B5EF4-FFF2-40B4-BE49-F238E27FC236}">
                <a16:creationId xmlns:a16="http://schemas.microsoft.com/office/drawing/2014/main" id="{FB394EBC-6E6D-1E7D-1E99-4A5273D1D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33400"/>
            <a:ext cx="8263964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23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2026 iCARDIO GLOBAL IMPLEMENTATION GUIDELINES ON HEART FAILURE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685800" y="876300"/>
            <a:ext cx="8263964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88772"/>
              </a:lnSpc>
              <a:buNone/>
            </a:pPr>
            <a:r>
              <a:rPr lang="en-US" sz="4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Beyond HFrEF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685800" y="156210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/>
          <p:nvPr/>
        </p:nvSpPr>
        <p:spPr>
          <a:xfrm>
            <a:off x="685800" y="4705350"/>
            <a:ext cx="569976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6923"/>
              </a:lnSpc>
              <a:buNone/>
            </a:pPr>
            <a:r>
              <a:rPr lang="en-US" sz="22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</a:t>
            </a:r>
            <a:endParaRPr lang="en-US" sz="2250" dirty="0"/>
          </a:p>
        </p:txBody>
      </p:sp>
      <p:sp>
        <p:nvSpPr>
          <p:cNvPr id="7" name="Shape 4"/>
          <p:cNvSpPr/>
          <p:nvPr/>
        </p:nvSpPr>
        <p:spPr>
          <a:xfrm>
            <a:off x="685800" y="5181600"/>
            <a:ext cx="51816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685800" y="5400675"/>
            <a:ext cx="5337048" cy="1752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3636"/>
              </a:lnSpc>
              <a:buNone/>
            </a:pPr>
            <a:r>
              <a:rPr lang="en-US" sz="24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Cardiac myosin inhibitors: </a:t>
            </a:r>
            <a:r>
              <a:rPr lang="en-US" sz="240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stronger recommendations in symptomatic obstructive hypertrophic cardiomyopathy.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6324600" y="4705350"/>
            <a:ext cx="9525" cy="1752600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Shape 7"/>
          <p:cNvSpPr/>
          <p:nvPr/>
        </p:nvSpPr>
        <p:spPr>
          <a:xfrm>
            <a:off x="11953875" y="4705350"/>
            <a:ext cx="9525" cy="1752600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6791325" y="4705350"/>
            <a:ext cx="517588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6923"/>
              </a:lnSpc>
              <a:buNone/>
            </a:pPr>
            <a:r>
              <a:rPr lang="en-US" sz="22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</a:t>
            </a:r>
            <a:endParaRPr lang="en-US" sz="2250" dirty="0"/>
          </a:p>
        </p:txBody>
      </p:sp>
      <p:sp>
        <p:nvSpPr>
          <p:cNvPr id="12" name="Shape 9"/>
          <p:cNvSpPr/>
          <p:nvPr/>
        </p:nvSpPr>
        <p:spPr>
          <a:xfrm>
            <a:off x="6791325" y="5181600"/>
            <a:ext cx="470535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6791325" y="5400675"/>
            <a:ext cx="4846511" cy="161066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636"/>
              </a:lnSpc>
              <a:buNone/>
            </a:pPr>
            <a:r>
              <a:rPr lang="en-US" sz="24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Updated preventive vaccination strategies: </a:t>
            </a:r>
            <a:r>
              <a:rPr lang="en-US" sz="240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influenza, pneumococcal, COVID-19, herpes zoster and RSV vaccines</a:t>
            </a:r>
            <a:r>
              <a:rPr lang="en-US" sz="1875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en-US" sz="1875" dirty="0"/>
          </a:p>
        </p:txBody>
      </p:sp>
      <p:sp>
        <p:nvSpPr>
          <p:cNvPr id="14" name="Text 11"/>
          <p:cNvSpPr/>
          <p:nvPr/>
        </p:nvSpPr>
        <p:spPr>
          <a:xfrm>
            <a:off x="12420600" y="4529138"/>
            <a:ext cx="569976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6923"/>
              </a:lnSpc>
              <a:buNone/>
            </a:pPr>
            <a:r>
              <a:rPr lang="en-US" sz="2250" b="1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</a:t>
            </a:r>
            <a:endParaRPr lang="en-US" sz="2250" dirty="0"/>
          </a:p>
        </p:txBody>
      </p:sp>
      <p:sp>
        <p:nvSpPr>
          <p:cNvPr id="15" name="Shape 12"/>
          <p:cNvSpPr/>
          <p:nvPr/>
        </p:nvSpPr>
        <p:spPr>
          <a:xfrm>
            <a:off x="12350115" y="5186362"/>
            <a:ext cx="51816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3"/>
          <p:cNvSpPr/>
          <p:nvPr/>
        </p:nvSpPr>
        <p:spPr>
          <a:xfrm>
            <a:off x="12420600" y="5224462"/>
            <a:ext cx="5337048" cy="20478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13636"/>
              </a:lnSpc>
              <a:buNone/>
            </a:pPr>
            <a:r>
              <a:rPr lang="en-US" sz="24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GLP-1 receptor agonists in HFpEF and obesity: </a:t>
            </a:r>
            <a:r>
              <a:rPr lang="en-US" sz="240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continued support, refined to reflect ongoing discussions on patient-reported outcomes and the need for additional long-term data.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85800" y="95726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5"/>
          <p:cNvSpPr/>
          <p:nvPr/>
        </p:nvSpPr>
        <p:spPr>
          <a:xfrm>
            <a:off x="685800" y="97155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5879217" y="97155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21" name="Image 0" descr="preencoded.png">
            <a:extLst>
              <a:ext uri="{FF2B5EF4-FFF2-40B4-BE49-F238E27FC236}">
                <a16:creationId xmlns:a16="http://schemas.microsoft.com/office/drawing/2014/main" id="{F9A12A0C-C4F6-DAD9-2CDE-743EFF1A6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8D82D-03D1-F620-DB40-D3DDE0A3D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73E7234E-0288-2AB7-F5AF-A898496C3C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" r="9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B54F9BE5-78B1-5693-BF12-2206DD0CE46B}"/>
              </a:ext>
            </a:extLst>
          </p:cNvPr>
          <p:cNvSpPr/>
          <p:nvPr/>
        </p:nvSpPr>
        <p:spPr>
          <a:xfrm>
            <a:off x="13696950" y="238125"/>
            <a:ext cx="4324350" cy="1924050"/>
          </a:xfrm>
          <a:prstGeom prst="roundRect">
            <a:avLst>
              <a:gd name="adj" fmla="val 1683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3A2AC6FE-D9AC-4CBC-ACC9-47407268A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4150" y="485775"/>
            <a:ext cx="3038475" cy="1495425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1CE3E2A9-A42E-0ED4-C96B-FBB98C76F2ED}"/>
              </a:ext>
            </a:extLst>
          </p:cNvPr>
          <p:cNvSpPr/>
          <p:nvPr/>
        </p:nvSpPr>
        <p:spPr>
          <a:xfrm>
            <a:off x="9059228" y="9258300"/>
            <a:ext cx="9104948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108108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Chopra V et al. Global Cardiology 2026;4:165-196</a:t>
            </a:r>
            <a:endParaRPr lang="en-US" sz="2400" dirty="0"/>
          </a:p>
        </p:txBody>
      </p:sp>
      <p:sp>
        <p:nvSpPr>
          <p:cNvPr id="10" name="Text 6">
            <a:hlinkClick r:id="rId5"/>
            <a:extLst>
              <a:ext uri="{FF2B5EF4-FFF2-40B4-BE49-F238E27FC236}">
                <a16:creationId xmlns:a16="http://schemas.microsoft.com/office/drawing/2014/main" id="{6BF66409-79B7-ECD5-84EA-73A1D64D23BA}"/>
              </a:ext>
            </a:extLst>
          </p:cNvPr>
          <p:cNvSpPr/>
          <p:nvPr/>
        </p:nvSpPr>
        <p:spPr>
          <a:xfrm>
            <a:off x="9059228" y="9639300"/>
            <a:ext cx="9104948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108108"/>
              </a:lnSpc>
              <a:buNone/>
            </a:pPr>
            <a:r>
              <a:rPr lang="en-US" sz="2400" u="sng" dirty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 - iCARDIO Alliance</a:t>
            </a:r>
            <a:endParaRPr lang="en-US" sz="2400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9C591204-13A7-BCCB-E76F-71FAD7D5D153}"/>
              </a:ext>
            </a:extLst>
          </p:cNvPr>
          <p:cNvSpPr/>
          <p:nvPr/>
        </p:nvSpPr>
        <p:spPr>
          <a:xfrm>
            <a:off x="1047750" y="3529013"/>
            <a:ext cx="17811750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30" dirty="0">
                <a:solidFill>
                  <a:srgbClr val="8FB8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2026 iCARDIO ALLIANCE GLOBAL GUIDELINES ON HEART FAILURE</a:t>
            </a:r>
            <a:endParaRPr lang="en-US" sz="1500" dirty="0"/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11D8BE32-9680-61C2-1A56-E46E53F70B20}"/>
              </a:ext>
            </a:extLst>
          </p:cNvPr>
          <p:cNvSpPr/>
          <p:nvPr/>
        </p:nvSpPr>
        <p:spPr>
          <a:xfrm>
            <a:off x="1047750" y="4548185"/>
            <a:ext cx="17811750" cy="9620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6829"/>
              </a:lnSpc>
              <a:buNone/>
            </a:pPr>
            <a:r>
              <a:rPr lang="en-US" sz="675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Recommendations</a:t>
            </a:r>
            <a:endParaRPr lang="en-US" sz="6750" dirty="0"/>
          </a:p>
        </p:txBody>
      </p:sp>
    </p:spTree>
    <p:extLst>
      <p:ext uri="{BB962C8B-B14F-4D97-AF65-F5344CB8AC3E}">
        <p14:creationId xmlns:p14="http://schemas.microsoft.com/office/powerpoint/2010/main" val="2015968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0176599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0176599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the prevention of HF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 l="-1" r="-1"/>
          <a:stretch/>
        </p:blipFill>
        <p:spPr>
          <a:xfrm>
            <a:off x="609600" y="1938337"/>
            <a:ext cx="8343900" cy="7191226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rcRect l="-1" r="-1"/>
          <a:stretch/>
        </p:blipFill>
        <p:spPr>
          <a:xfrm>
            <a:off x="9334500" y="2701379"/>
            <a:ext cx="8343900" cy="5665291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BAF37562-7FEB-094C-CD4D-B0C5CBB358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1932727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1932727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the diagnostic tests in patients with HF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9600" y="3104108"/>
            <a:ext cx="8343900" cy="4859685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23786" y="1666875"/>
            <a:ext cx="5965180" cy="7734151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71F0A428-B50D-6872-7409-8FA90330EC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3511227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3511227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the diagnostic tests in patients with HF (cont’d)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 l="-1" r="-1"/>
          <a:stretch/>
        </p:blipFill>
        <p:spPr>
          <a:xfrm>
            <a:off x="4317057" y="1666875"/>
            <a:ext cx="9653736" cy="7734151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2A809EA-2AFC-E0D7-2004-A8C0F01AB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3932619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3932619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pharmacological therapies in patients with HF (1)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58255" y="1667024"/>
            <a:ext cx="6046589" cy="7572448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66350" y="1666875"/>
            <a:ext cx="5880050" cy="7666468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8F92CC07-8392-6202-DA53-CE21684130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3932619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3932619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pharmacological therapies in patients with HF (2)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95760" y="1666875"/>
            <a:ext cx="5971580" cy="7629203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04587" y="1666875"/>
            <a:ext cx="6003727" cy="7670274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95667388-4374-630D-9987-E781BD7EDD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5510956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5510956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pharmacological therapies in patients with HF (2) (cont’d)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00538" y="2881313"/>
            <a:ext cx="9686925" cy="5305425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634B3231-CC3A-E1C8-E02E-8166BFB67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2072208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2072208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the device therapies in patients with HF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 l="-1" r="-1"/>
          <a:stretch/>
        </p:blipFill>
        <p:spPr>
          <a:xfrm>
            <a:off x="11472714" y="1666875"/>
            <a:ext cx="6205686" cy="7734151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rcRect l="-1" r="-1"/>
          <a:stretch/>
        </p:blipFill>
        <p:spPr>
          <a:xfrm>
            <a:off x="1678632" y="3242072"/>
            <a:ext cx="8343900" cy="4583757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262029BE-A5A3-91B5-446A-53B5474E7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3650545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3650545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the device therapies in patients with HF (cont’d)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90456" y="1666875"/>
            <a:ext cx="6706939" cy="7734151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8CE127A6-087A-1B2E-6851-A407AC5CA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3106861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3106861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the invasive management in patients with HF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68239" y="1666875"/>
            <a:ext cx="5826472" cy="7734151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rcRect l="-1" r="-1"/>
          <a:stretch/>
        </p:blipFill>
        <p:spPr>
          <a:xfrm>
            <a:off x="9334500" y="4146054"/>
            <a:ext cx="8343900" cy="2775793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39B9BE91-1FD8-8ABA-0A89-94EF676C55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300814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3008144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the special conditions in patients with HF (1)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9600" y="2066330"/>
            <a:ext cx="8343900" cy="6935391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rcRect l="-1" r="-1"/>
          <a:stretch/>
        </p:blipFill>
        <p:spPr>
          <a:xfrm>
            <a:off x="10599688" y="1667024"/>
            <a:ext cx="5813524" cy="7734002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09F542A9-DDBD-0F8E-7060-AF1E780F00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300814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3008144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the special conditions in patients with HF (2)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 l="-1" r="-1"/>
          <a:stretch/>
        </p:blipFill>
        <p:spPr>
          <a:xfrm>
            <a:off x="1689050" y="1666875"/>
            <a:ext cx="6184999" cy="7734151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rcRect l="-1" r="-1"/>
          <a:stretch/>
        </p:blipFill>
        <p:spPr>
          <a:xfrm>
            <a:off x="9334500" y="1797397"/>
            <a:ext cx="8343900" cy="7473255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0C835C35-5805-5B12-24D1-49A163377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7875478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7875478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special conditions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91013" y="1700213"/>
            <a:ext cx="9705975" cy="3667125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rcRect l="-1" r="-1"/>
          <a:stretch/>
        </p:blipFill>
        <p:spPr>
          <a:xfrm>
            <a:off x="4358878" y="5667375"/>
            <a:ext cx="9570095" cy="3733651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DB048245-D26B-0DE3-97AD-7972F0361C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9453816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9453816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special conditions (cont’d)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 l="-1" r="-1"/>
          <a:stretch/>
        </p:blipFill>
        <p:spPr>
          <a:xfrm>
            <a:off x="660648" y="1666875"/>
            <a:ext cx="8241804" cy="7734151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334500" y="3931890"/>
            <a:ext cx="8343900" cy="3204121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7A00ACAC-53F4-F6A4-586E-DA47DE3742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848055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8480554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Recommendations for future HF trial design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67200" y="3562350"/>
            <a:ext cx="9753600" cy="394335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3611C61F-DEB1-4CEC-36FA-991522A2E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6700" y="419100"/>
            <a:ext cx="1083469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OVERVIEW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502569" y="209550"/>
            <a:ext cx="3682023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Overview of HFpEF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266700" y="742950"/>
            <a:ext cx="177546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34716" y="771525"/>
            <a:ext cx="15218569" cy="90297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266700" y="9858375"/>
            <a:ext cx="177546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266700" y="99441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6298317" y="99441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9CF0EE8A-8056-FEC4-A5EF-15F1E58E3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3285" y="28026"/>
            <a:ext cx="1338745" cy="65582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C442FC83-0AC8-70A1-229E-CC0A920D8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9877" y="0"/>
            <a:ext cx="1573823" cy="770979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266700" y="419100"/>
            <a:ext cx="1083469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OVERVIEW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502569" y="209550"/>
            <a:ext cx="6249665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Overview of HFrEF management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266700" y="742950"/>
            <a:ext cx="177546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93057" y="771525"/>
            <a:ext cx="12701885" cy="90297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266700" y="9858375"/>
            <a:ext cx="177546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266700" y="99441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2026;4:165-196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6298317" y="99441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05316-15C2-591D-996A-0C475FCA1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1F9990F-9245-64D2-E347-712F42B5A0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" r="9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90AAF4F5-9041-98E6-ADC5-7A39835789FD}"/>
              </a:ext>
            </a:extLst>
          </p:cNvPr>
          <p:cNvSpPr/>
          <p:nvPr/>
        </p:nvSpPr>
        <p:spPr>
          <a:xfrm>
            <a:off x="13696950" y="238125"/>
            <a:ext cx="4324350" cy="1924050"/>
          </a:xfrm>
          <a:prstGeom prst="roundRect">
            <a:avLst>
              <a:gd name="adj" fmla="val 1683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B5053187-B71C-D1BD-C20F-5FB9320C0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4150" y="485775"/>
            <a:ext cx="3038475" cy="1495425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2CC4656B-500A-EB92-89DA-07F966F30CB8}"/>
              </a:ext>
            </a:extLst>
          </p:cNvPr>
          <p:cNvSpPr/>
          <p:nvPr/>
        </p:nvSpPr>
        <p:spPr>
          <a:xfrm>
            <a:off x="9059228" y="9258300"/>
            <a:ext cx="9104948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108108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Chopra V et al. Global Cardiology 2026;4:165-196</a:t>
            </a:r>
            <a:endParaRPr lang="en-US" sz="2400" dirty="0"/>
          </a:p>
        </p:txBody>
      </p:sp>
      <p:sp>
        <p:nvSpPr>
          <p:cNvPr id="10" name="Text 6">
            <a:hlinkClick r:id="rId5"/>
            <a:extLst>
              <a:ext uri="{FF2B5EF4-FFF2-40B4-BE49-F238E27FC236}">
                <a16:creationId xmlns:a16="http://schemas.microsoft.com/office/drawing/2014/main" id="{EA3F717B-5B6A-9C46-FF1E-CB1B62CEDAFB}"/>
              </a:ext>
            </a:extLst>
          </p:cNvPr>
          <p:cNvSpPr/>
          <p:nvPr/>
        </p:nvSpPr>
        <p:spPr>
          <a:xfrm>
            <a:off x="9059228" y="9639300"/>
            <a:ext cx="9104948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108108"/>
              </a:lnSpc>
              <a:buNone/>
            </a:pPr>
            <a:r>
              <a:rPr lang="en-US" sz="2400" u="sng" dirty="0">
                <a:solidFill>
                  <a:srgbClr val="0000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 - iCARDIO Alliance</a:t>
            </a:r>
            <a:endParaRPr lang="en-US" sz="2400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FBA36C47-EC2F-94E9-6D8A-A2C360D760F2}"/>
              </a:ext>
            </a:extLst>
          </p:cNvPr>
          <p:cNvSpPr/>
          <p:nvPr/>
        </p:nvSpPr>
        <p:spPr>
          <a:xfrm>
            <a:off x="1047750" y="3529013"/>
            <a:ext cx="17811750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30" dirty="0">
                <a:solidFill>
                  <a:srgbClr val="8FB8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2026 iCARDIO ALLIANCE GLOBAL GUIDELINES ON HEART FAILURE</a:t>
            </a:r>
            <a:endParaRPr lang="en-US" sz="1500" dirty="0"/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B6EB66E7-80BE-62EE-03F7-F1D24790F119}"/>
              </a:ext>
            </a:extLst>
          </p:cNvPr>
          <p:cNvSpPr/>
          <p:nvPr/>
        </p:nvSpPr>
        <p:spPr>
          <a:xfrm>
            <a:off x="1047750" y="4548185"/>
            <a:ext cx="17811750" cy="9620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6829"/>
              </a:lnSpc>
              <a:buNone/>
            </a:pPr>
            <a:r>
              <a:rPr lang="en-US" sz="675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</a:rPr>
              <a:t>What’s new in 2026</a:t>
            </a:r>
            <a:endParaRPr lang="en-US" sz="6750" dirty="0"/>
          </a:p>
        </p:txBody>
      </p:sp>
    </p:spTree>
    <p:extLst>
      <p:ext uri="{BB962C8B-B14F-4D97-AF65-F5344CB8AC3E}">
        <p14:creationId xmlns:p14="http://schemas.microsoft.com/office/powerpoint/2010/main" val="1574730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4229918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WHAT’S NEW IN 2026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4229918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iCARDIO HF management differences between 2026 and 2025 guidelines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54547" y="1666875"/>
            <a:ext cx="5853857" cy="7734151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rcRect l="-1" r="-1"/>
          <a:stretch/>
        </p:blipFill>
        <p:spPr>
          <a:xfrm>
            <a:off x="10300841" y="1666875"/>
            <a:ext cx="6411069" cy="7734151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2026;4:197-214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0890A272-6B47-6482-F0AA-275302EC5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4784898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WHAT’S NEW IN 2026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4784898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iCARDIO HF management what’s new in 2026 for pharmacological therapies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 l="-1" r="-1"/>
          <a:stretch/>
        </p:blipFill>
        <p:spPr>
          <a:xfrm>
            <a:off x="5696099" y="1666875"/>
            <a:ext cx="6895802" cy="7734151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2026;4:197-214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F06335DB-70CD-218E-BFA6-D392E9746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6506" y="342900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95300"/>
            <a:ext cx="16914778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kern="0" spc="216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WHAT’S NEW IN 2026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600" y="800100"/>
            <a:ext cx="16914778" cy="476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462"/>
              </a:lnSpc>
              <a:buNone/>
            </a:pPr>
            <a:r>
              <a:rPr lang="en-US" sz="30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iCARDIO HF management what’s new in 2026 for special conditions and considerations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09600" y="1409700"/>
            <a:ext cx="170688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rcRect l="-1" r="-1"/>
          <a:stretch/>
        </p:blipFill>
        <p:spPr>
          <a:xfrm>
            <a:off x="609600" y="3151287"/>
            <a:ext cx="8343900" cy="4765477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rcRect l="-1" r="-1"/>
          <a:stretch/>
        </p:blipFill>
        <p:spPr>
          <a:xfrm>
            <a:off x="9334500" y="2943374"/>
            <a:ext cx="8343900" cy="5181154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09600" y="9629775"/>
            <a:ext cx="170688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4"/>
          <p:cNvSpPr/>
          <p:nvPr/>
        </p:nvSpPr>
        <p:spPr>
          <a:xfrm>
            <a:off x="609600" y="9753600"/>
            <a:ext cx="37728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Chopra V et al. Global Cardiology 2026;4:197-214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15955417" y="9753600"/>
            <a:ext cx="189528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Home - iCARDIO Alliance</a:t>
            </a:r>
            <a:endParaRPr lang="en-US" sz="1200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481C3F1C-E8D9-5565-2197-02CC2CEF99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52906" y="82796"/>
            <a:ext cx="1727993" cy="84650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0440" y="533400"/>
            <a:ext cx="213004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23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iCARDIO ALLIANCE</a:t>
            </a:r>
            <a:endParaRPr lang="en-US" sz="1275" dirty="0"/>
          </a:p>
        </p:txBody>
      </p:sp>
      <p:sp>
        <p:nvSpPr>
          <p:cNvPr id="3" name="Text 1"/>
          <p:cNvSpPr/>
          <p:nvPr/>
        </p:nvSpPr>
        <p:spPr>
          <a:xfrm>
            <a:off x="810440" y="876300"/>
            <a:ext cx="2130043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8772"/>
              </a:lnSpc>
              <a:buNone/>
            </a:pPr>
            <a:r>
              <a:rPr lang="en-US" sz="33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Contacts</a:t>
            </a:r>
            <a:endParaRPr lang="en-US" sz="3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1500" y="300038"/>
            <a:ext cx="1856871" cy="909637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10440" y="1562100"/>
            <a:ext cx="16916400" cy="28575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/>
          <p:nvPr/>
        </p:nvSpPr>
        <p:spPr>
          <a:xfrm>
            <a:off x="1004683" y="4324350"/>
            <a:ext cx="9695520" cy="137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Veronica Dean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004683" y="4800600"/>
            <a:ext cx="9695520" cy="1017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5A66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Guidelines Development Manager</a:t>
            </a:r>
            <a:endParaRPr lang="en-US" sz="1725" dirty="0"/>
          </a:p>
        </p:txBody>
      </p:sp>
      <p:sp>
        <p:nvSpPr>
          <p:cNvPr id="8" name="Shape 5"/>
          <p:cNvSpPr/>
          <p:nvPr/>
        </p:nvSpPr>
        <p:spPr>
          <a:xfrm>
            <a:off x="1001274" y="5314950"/>
            <a:ext cx="78486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/>
          <p:nvPr/>
        </p:nvSpPr>
        <p:spPr>
          <a:xfrm>
            <a:off x="1072269" y="5553075"/>
            <a:ext cx="9078532" cy="12275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66"/>
              </a:lnSpc>
              <a:buNone/>
            </a:pPr>
            <a:r>
              <a:rPr lang="en-US" sz="165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Phone : +33 685 543 219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1056930" y="5905500"/>
            <a:ext cx="8084058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66"/>
              </a:lnSpc>
              <a:buNone/>
            </a:pPr>
            <a:r>
              <a:rPr lang="en-US" sz="165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vdean@tmacademy.org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1072269" y="6257925"/>
            <a:ext cx="9078532" cy="12275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66"/>
              </a:lnSpc>
              <a:buNone/>
            </a:pPr>
            <a:r>
              <a:rPr lang="en-US" sz="165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www.icardioalliance.org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10524943" y="4324350"/>
            <a:ext cx="9525" cy="2286000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10083298" y="4324350"/>
            <a:ext cx="9683754" cy="137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2395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Christine Gans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0083298" y="4800600"/>
            <a:ext cx="9683754" cy="1017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5A66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Administrative Officer</a:t>
            </a:r>
            <a:endParaRPr lang="en-US" sz="1725" dirty="0"/>
          </a:p>
        </p:txBody>
      </p:sp>
      <p:sp>
        <p:nvSpPr>
          <p:cNvPr id="15" name="Shape 12"/>
          <p:cNvSpPr/>
          <p:nvPr/>
        </p:nvSpPr>
        <p:spPr>
          <a:xfrm>
            <a:off x="10078599" y="5314950"/>
            <a:ext cx="7839075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3"/>
          <p:cNvSpPr/>
          <p:nvPr/>
        </p:nvSpPr>
        <p:spPr>
          <a:xfrm>
            <a:off x="10150802" y="5553075"/>
            <a:ext cx="9067514" cy="12275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66"/>
              </a:lnSpc>
              <a:buNone/>
            </a:pPr>
            <a:r>
              <a:rPr lang="en-US" sz="1650" dirty="0">
                <a:solidFill>
                  <a:srgbClr val="263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Phone : +33 660 035 726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10150802" y="5905500"/>
            <a:ext cx="9067514" cy="12275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66"/>
              </a:lnSpc>
              <a:buNone/>
            </a:pPr>
            <a:r>
              <a:rPr lang="en-US" sz="165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christine.gans@tmacademy.org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10150802" y="6257925"/>
            <a:ext cx="9067514" cy="12275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66"/>
              </a:lnSpc>
              <a:buNone/>
            </a:pPr>
            <a:r>
              <a:rPr lang="en-US" sz="1650" dirty="0">
                <a:solidFill>
                  <a:srgbClr val="0070C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www.icardioalliance.org</a:t>
            </a:r>
            <a:endParaRPr lang="en-US" sz="1650" dirty="0"/>
          </a:p>
        </p:txBody>
      </p:sp>
      <p:sp>
        <p:nvSpPr>
          <p:cNvPr id="19" name="Shape 16"/>
          <p:cNvSpPr/>
          <p:nvPr/>
        </p:nvSpPr>
        <p:spPr>
          <a:xfrm>
            <a:off x="381069" y="9344025"/>
            <a:ext cx="16916400" cy="9525"/>
          </a:xfrm>
          <a:prstGeom prst="rect">
            <a:avLst/>
          </a:prstGeom>
          <a:solidFill>
            <a:srgbClr val="D7DEE6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Text 17"/>
          <p:cNvSpPr/>
          <p:nvPr/>
        </p:nvSpPr>
        <p:spPr>
          <a:xfrm>
            <a:off x="381069" y="9615488"/>
            <a:ext cx="8876898" cy="257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B7785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Translational Medicine Academy TMA Foundation - Headquarter: Picassoplatz 8, 4052 Basel, Switzerland</a:t>
            </a:r>
            <a:endParaRPr lang="en-US" sz="1350" dirty="0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8125" y="9456354"/>
            <a:ext cx="449646" cy="449646"/>
          </a:xfrm>
          <a:prstGeom prst="rect">
            <a:avLst/>
          </a:prstGeom>
        </p:spPr>
      </p:pic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03425" y="9456354"/>
            <a:ext cx="449646" cy="449646"/>
          </a:xfrm>
          <a:prstGeom prst="rect">
            <a:avLst/>
          </a:prstGeom>
        </p:spPr>
      </p:pic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98725" y="9456354"/>
            <a:ext cx="449646" cy="449646"/>
          </a:xfrm>
          <a:prstGeom prst="rect">
            <a:avLst/>
          </a:prstGeom>
        </p:spPr>
      </p:pic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21193" y="9544050"/>
            <a:ext cx="361950" cy="361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1589</Words>
  <Application>Microsoft Office PowerPoint</Application>
  <PresentationFormat>Custom</PresentationFormat>
  <Paragraphs>276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IBM Plex Sans</vt:lpstr>
      <vt:lpstr>Source Serif 4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Afri</cp:lastModifiedBy>
  <cp:revision>12</cp:revision>
  <dcterms:created xsi:type="dcterms:W3CDTF">2026-09-17T14:13:59Z</dcterms:created>
  <dcterms:modified xsi:type="dcterms:W3CDTF">2026-10-08T06:02:47Z</dcterms:modified>
</cp:coreProperties>
</file>