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embeddedFontLst>
    <p:embeddedFont>
      <p:font typeface="Play"/>
      <p:regular r:id="rId23"/>
      <p:bold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5" roundtripDataSignature="AMtx7mg5xuoXfUmhpBRDhbc2/Fdiwh9L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font" Target="fonts/Play-bold.fntdata"/><Relationship Id="rId23" Type="http://schemas.openxmlformats.org/officeDocument/2006/relationships/font" Target="fonts/Play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title"/>
          </p:nvPr>
        </p:nvSpPr>
        <p:spPr>
          <a:xfrm>
            <a:off x="311700" y="292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body"/>
          </p:nvPr>
        </p:nvSpPr>
        <p:spPr>
          <a:xfrm>
            <a:off x="311700" y="149104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175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1pPr>
            <a:lvl2pPr indent="0" lvl="1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2pPr>
            <a:lvl3pPr indent="0" lvl="2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3pPr>
            <a:lvl4pPr indent="0" lvl="3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4pPr>
            <a:lvl5pPr indent="0" lvl="4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5pPr>
            <a:lvl6pPr indent="0" lvl="5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6pPr>
            <a:lvl7pPr indent="0" lvl="6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7pPr>
            <a:lvl8pPr indent="0" lvl="7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8pPr>
            <a:lvl9pPr indent="0" lvl="8" marL="0" algn="l">
              <a:spcBef>
                <a:spcPts val="0"/>
              </a:spcBef>
              <a:spcAft>
                <a:spcPts val="0"/>
              </a:spcAft>
              <a:buClr>
                <a:srgbClr val="757575"/>
              </a:buClr>
              <a:buSzPts val="9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74" name="Google Shape;74;p3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la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3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82" name="Google Shape;82;p3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3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3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08" name="Google Shape;108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6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4" name="Google Shape;114;p3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7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7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3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/>
          <p:nvPr>
            <p:ph idx="1" type="body"/>
          </p:nvPr>
        </p:nvSpPr>
        <p:spPr>
          <a:xfrm>
            <a:off x="450503" y="4447449"/>
            <a:ext cx="8239126" cy="238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19"/>
          <p:cNvSpPr txBox="1"/>
          <p:nvPr>
            <p:ph type="title"/>
          </p:nvPr>
        </p:nvSpPr>
        <p:spPr>
          <a:xfrm>
            <a:off x="452436" y="965622"/>
            <a:ext cx="8239127" cy="1743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50"/>
              <a:buFont typeface="Play"/>
              <a:buNone/>
              <a:defRPr sz="435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9"/>
          <p:cNvSpPr txBox="1"/>
          <p:nvPr>
            <p:ph idx="2" type="body"/>
          </p:nvPr>
        </p:nvSpPr>
        <p:spPr>
          <a:xfrm>
            <a:off x="450504" y="2708697"/>
            <a:ext cx="8239125" cy="714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8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8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38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3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9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39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3" name="Google Shape;133;p39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39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35" name="Google Shape;135;p39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3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4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4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4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4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4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42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1" name="Google Shape;151;p42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52" name="Google Shape;152;p4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4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4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43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43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59" name="Google Shape;159;p4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4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4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44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4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4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45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45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1" name="Google Shape;171;p4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4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4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0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puces">
  <p:cSld name="Titre et puce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" type="body"/>
          </p:nvPr>
        </p:nvSpPr>
        <p:spPr>
          <a:xfrm>
            <a:off x="452438" y="842236"/>
            <a:ext cx="8239125" cy="350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63"/>
              <a:buNone/>
              <a:defRPr b="1" sz="2063"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900">
                <a:solidFill>
                  <a:srgbClr val="757575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467923" y="4750595"/>
            <a:ext cx="8208169" cy="3143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825"/>
              <a:buNone/>
              <a:defRPr sz="825"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type="title"/>
          </p:nvPr>
        </p:nvSpPr>
        <p:spPr>
          <a:xfrm>
            <a:off x="459486" y="0"/>
            <a:ext cx="8225028" cy="9137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5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37" name="Google Shape;37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lay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6"/>
          <p:cNvSpPr txBox="1"/>
          <p:nvPr>
            <p:ph idx="1" type="body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350"/>
              <a:buNone/>
              <a:defRPr sz="135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3" name="Google Shape;43;p2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2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6" name="Google Shape;56;p28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8" name="Google Shape;58;p2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lay"/>
              <a:buNone/>
              <a:defRPr b="0" i="0" sz="33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Google Shape;101;p2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Google Shape;102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1.png"/><Relationship Id="rId5" Type="http://schemas.openxmlformats.org/officeDocument/2006/relationships/hyperlink" Target="https://icardioalliance.org/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jp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6.png"/><Relationship Id="rId5" Type="http://schemas.openxmlformats.org/officeDocument/2006/relationships/hyperlink" Target="https://icardioalliance.org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1.png"/><Relationship Id="rId6" Type="http://schemas.openxmlformats.org/officeDocument/2006/relationships/hyperlink" Target="https://icardioalliance.org/" TargetMode="Externa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hyperlink" Target="https://web.facebook.com/profile.php?id=61571080111056" TargetMode="External"/><Relationship Id="rId13" Type="http://schemas.openxmlformats.org/officeDocument/2006/relationships/image" Target="../media/image15.png"/><Relationship Id="rId12" Type="http://schemas.openxmlformats.org/officeDocument/2006/relationships/hyperlink" Target="https://www.linkedin.com/company/icardioalliance/about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vdean@tmacademy.org" TargetMode="External"/><Relationship Id="rId4" Type="http://schemas.openxmlformats.org/officeDocument/2006/relationships/hyperlink" Target="http://www.icardioalliance.org/" TargetMode="External"/><Relationship Id="rId9" Type="http://schemas.openxmlformats.org/officeDocument/2006/relationships/image" Target="../media/image13.png"/><Relationship Id="rId15" Type="http://schemas.openxmlformats.org/officeDocument/2006/relationships/image" Target="../media/image23.png"/><Relationship Id="rId14" Type="http://schemas.openxmlformats.org/officeDocument/2006/relationships/hyperlink" Target="https://x.com/iCardioAlliance" TargetMode="External"/><Relationship Id="rId16" Type="http://schemas.openxmlformats.org/officeDocument/2006/relationships/hyperlink" Target="https://icardioalliance.org/" TargetMode="External"/><Relationship Id="rId5" Type="http://schemas.openxmlformats.org/officeDocument/2006/relationships/hyperlink" Target="mailto:christine.gans@tmacademy.org" TargetMode="External"/><Relationship Id="rId6" Type="http://schemas.openxmlformats.org/officeDocument/2006/relationships/hyperlink" Target="https://urldefense.com/v3/__http:/www.icardio.org/__;!!OXY76JYTP54u!Cp8hkggTdaPVHHtJsI3yj8ejALQsUNk3KBfZvRXOeqppSx-ebJMZV1Vn2m-i45GvwjeK081SzZL4QkyGLUEkh4WUJ1Q$" TargetMode="External"/><Relationship Id="rId7" Type="http://schemas.openxmlformats.org/officeDocument/2006/relationships/image" Target="../media/image17.png"/><Relationship Id="rId8" Type="http://schemas.openxmlformats.org/officeDocument/2006/relationships/hyperlink" Target="https://bsky.app/profile/icardio.bsky.socia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hyperlink" Target="https://icardioalliance.org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icardioalliance.org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jpg"/><Relationship Id="rId4" Type="http://schemas.openxmlformats.org/officeDocument/2006/relationships/image" Target="../media/image1.png"/><Relationship Id="rId5" Type="http://schemas.openxmlformats.org/officeDocument/2006/relationships/hyperlink" Target="https://icardioalliance.org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hyperlink" Target="https://icardioalliance.org/" TargetMode="External"/><Relationship Id="rId6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7.png"/><Relationship Id="rId5" Type="http://schemas.openxmlformats.org/officeDocument/2006/relationships/image" Target="../media/image1.png"/><Relationship Id="rId6" Type="http://schemas.openxmlformats.org/officeDocument/2006/relationships/hyperlink" Target="https://icardioalliance.org/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Relationship Id="rId4" Type="http://schemas.openxmlformats.org/officeDocument/2006/relationships/image" Target="../media/image9.jpg"/><Relationship Id="rId5" Type="http://schemas.openxmlformats.org/officeDocument/2006/relationships/hyperlink" Target="https://icardioalliance.org/" TargetMode="External"/><Relationship Id="rId6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hyperlink" Target="https://icardioalliance.org/" TargetMode="External"/><Relationship Id="rId5" Type="http://schemas.openxmlformats.org/officeDocument/2006/relationships/image" Target="../media/image25.jp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"/>
          <p:cNvSpPr txBox="1"/>
          <p:nvPr>
            <p:ph type="title"/>
          </p:nvPr>
        </p:nvSpPr>
        <p:spPr>
          <a:xfrm>
            <a:off x="671992" y="1233200"/>
            <a:ext cx="7572600" cy="114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iCARDIO Alliance</a:t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90"/>
              <a:buFont typeface="Arial"/>
              <a:buNone/>
            </a:pPr>
            <a:r>
              <a:rPr b="1" lang="en-GB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Global Implementation Guidelines</a:t>
            </a:r>
            <a:endParaRPr/>
          </a:p>
        </p:txBody>
      </p:sp>
      <p:sp>
        <p:nvSpPr>
          <p:cNvPr id="179" name="Google Shape;179;p1"/>
          <p:cNvSpPr txBox="1"/>
          <p:nvPr>
            <p:ph idx="4294967295" type="ctrTitle"/>
          </p:nvPr>
        </p:nvSpPr>
        <p:spPr>
          <a:xfrm>
            <a:off x="56854" y="2763101"/>
            <a:ext cx="8802877" cy="94599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CD872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8CD872"/>
                </a:solidFill>
                <a:latin typeface="Arial"/>
                <a:ea typeface="Arial"/>
                <a:cs typeface="Arial"/>
                <a:sym typeface="Arial"/>
              </a:rPr>
              <a:t>for the Management of Obesity 2025</a:t>
            </a:r>
            <a:br>
              <a:rPr b="0" i="0" lang="en-GB" sz="3200" u="none" cap="none" strike="noStrike">
                <a:solidFill>
                  <a:srgbClr val="8CD8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3200" u="none" cap="none" strike="noStrike">
                <a:solidFill>
                  <a:srgbClr val="8CD872"/>
                </a:solidFill>
                <a:latin typeface="Arial"/>
                <a:ea typeface="Arial"/>
                <a:cs typeface="Arial"/>
                <a:sym typeface="Arial"/>
              </a:rPr>
              <a:t>Focus on Prevention and Treatment of Cardiometabolic Disease</a:t>
            </a:r>
            <a:endParaRPr b="1" i="0" sz="3200" u="none" cap="none" strike="noStrike">
              <a:solidFill>
                <a:srgbClr val="8CD8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"/>
          <p:cNvSpPr/>
          <p:nvPr/>
        </p:nvSpPr>
        <p:spPr>
          <a:xfrm>
            <a:off x="6851373" y="117900"/>
            <a:ext cx="2160451" cy="962152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p1" title="iCardio survey copy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80118" y="240750"/>
            <a:ext cx="1518613" cy="74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"/>
          <p:cNvSpPr txBox="1"/>
          <p:nvPr/>
        </p:nvSpPr>
        <p:spPr>
          <a:xfrm>
            <a:off x="4881383" y="4628478"/>
            <a:ext cx="4262617" cy="677098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b="0" i="0" lang="en-GB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oto Sans Symbols"/>
              <a:buNone/>
            </a:pPr>
            <a:r>
              <a:rPr b="0" i="0" lang="en-GB" sz="1200" u="sng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"/>
          <p:cNvSpPr txBox="1"/>
          <p:nvPr>
            <p:ph type="title"/>
          </p:nvPr>
        </p:nvSpPr>
        <p:spPr>
          <a:xfrm>
            <a:off x="4958704" y="1469024"/>
            <a:ext cx="4362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using bariatric surgery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weight loss 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obese individuals</a:t>
            </a:r>
            <a:endParaRPr/>
          </a:p>
        </p:txBody>
      </p:sp>
      <p:pic>
        <p:nvPicPr>
          <p:cNvPr descr="Image 16-11-2025 à 20.39.jpg" id="275" name="Google Shape;275;p10"/>
          <p:cNvPicPr preferRelativeResize="0"/>
          <p:nvPr/>
        </p:nvPicPr>
        <p:blipFill rotWithShape="1">
          <a:blip r:embed="rId3">
            <a:alphaModFix/>
          </a:blip>
          <a:srcRect b="0" l="0" r="0" t="1007"/>
          <a:stretch/>
        </p:blipFill>
        <p:spPr>
          <a:xfrm>
            <a:off x="213609" y="164306"/>
            <a:ext cx="5004179" cy="486437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76" name="Google Shape;276;p10"/>
          <p:cNvSpPr txBox="1"/>
          <p:nvPr/>
        </p:nvSpPr>
        <p:spPr>
          <a:xfrm>
            <a:off x="5513427" y="44760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10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"/>
          <p:cNvSpPr txBox="1"/>
          <p:nvPr>
            <p:ph type="title"/>
          </p:nvPr>
        </p:nvSpPr>
        <p:spPr>
          <a:xfrm>
            <a:off x="4681388" y="1456044"/>
            <a:ext cx="4411890" cy="537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managing obesity in children and young adolescents</a:t>
            </a:r>
            <a:endParaRPr/>
          </a:p>
        </p:txBody>
      </p:sp>
      <p:pic>
        <p:nvPicPr>
          <p:cNvPr descr="Image 16-11-2025 à 20.40 (1).jpg" id="283" name="Google Shape;2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518" y="154159"/>
            <a:ext cx="4604542" cy="483518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84" name="Google Shape;284;p11"/>
          <p:cNvSpPr txBox="1"/>
          <p:nvPr/>
        </p:nvSpPr>
        <p:spPr>
          <a:xfrm>
            <a:off x="5513427" y="43998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11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16-11-2025 à 20.41.jpg" id="290" name="Google Shape;29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7842" y="146464"/>
            <a:ext cx="4437755" cy="485057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91" name="Google Shape;291;p12"/>
          <p:cNvSpPr txBox="1"/>
          <p:nvPr>
            <p:ph type="title"/>
          </p:nvPr>
        </p:nvSpPr>
        <p:spPr>
          <a:xfrm>
            <a:off x="4988489" y="1309721"/>
            <a:ext cx="3863411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managing obesity in pregnant females</a:t>
            </a:r>
            <a:endParaRPr/>
          </a:p>
        </p:txBody>
      </p:sp>
      <p:sp>
        <p:nvSpPr>
          <p:cNvPr id="292" name="Google Shape;292;p12"/>
          <p:cNvSpPr txBox="1"/>
          <p:nvPr/>
        </p:nvSpPr>
        <p:spPr>
          <a:xfrm>
            <a:off x="5513427" y="44760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3" name="Google Shape;293;p12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3"/>
          <p:cNvSpPr txBox="1"/>
          <p:nvPr>
            <p:ph type="title"/>
          </p:nvPr>
        </p:nvSpPr>
        <p:spPr>
          <a:xfrm>
            <a:off x="787306" y="46738"/>
            <a:ext cx="709809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managing obesity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 individuals with depression and eating disorders</a:t>
            </a:r>
            <a:endParaRPr/>
          </a:p>
        </p:txBody>
      </p:sp>
      <p:pic>
        <p:nvPicPr>
          <p:cNvPr id="299" name="Google Shape;2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306" y="1353234"/>
            <a:ext cx="7277100" cy="276542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0" name="Google Shape;300;p13"/>
          <p:cNvSpPr txBox="1"/>
          <p:nvPr/>
        </p:nvSpPr>
        <p:spPr>
          <a:xfrm>
            <a:off x="5513427" y="4508166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13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14" title="iCardio survey copy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14"/>
          <p:cNvGrpSpPr/>
          <p:nvPr/>
        </p:nvGrpSpPr>
        <p:grpSpPr>
          <a:xfrm>
            <a:off x="1279391" y="722300"/>
            <a:ext cx="6585217" cy="3806286"/>
            <a:chOff x="1279391" y="722300"/>
            <a:chExt cx="6585217" cy="3806286"/>
          </a:xfrm>
        </p:grpSpPr>
        <p:sp>
          <p:nvSpPr>
            <p:cNvPr id="308" name="Google Shape;308;p14"/>
            <p:cNvSpPr/>
            <p:nvPr/>
          </p:nvSpPr>
          <p:spPr>
            <a:xfrm>
              <a:off x="1279391" y="722300"/>
              <a:ext cx="6585217" cy="3806286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9" name="Google Shape;309;p14"/>
            <p:cNvPicPr preferRelativeResize="0"/>
            <p:nvPr/>
          </p:nvPicPr>
          <p:blipFill rotWithShape="1">
            <a:blip r:embed="rId4">
              <a:alphaModFix/>
            </a:blip>
            <a:srcRect b="7289" l="3145" r="2104" t="0"/>
            <a:stretch/>
          </p:blipFill>
          <p:spPr>
            <a:xfrm>
              <a:off x="1383523" y="777207"/>
              <a:ext cx="6224068" cy="35890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14"/>
          <p:cNvSpPr txBox="1"/>
          <p:nvPr/>
        </p:nvSpPr>
        <p:spPr>
          <a:xfrm>
            <a:off x="628649" y="89779"/>
            <a:ext cx="7886700" cy="555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Treatment principles for obesity</a:t>
            </a:r>
            <a:endParaRPr sz="2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14"/>
          <p:cNvSpPr txBox="1"/>
          <p:nvPr/>
        </p:nvSpPr>
        <p:spPr>
          <a:xfrm>
            <a:off x="5513427" y="4628478"/>
            <a:ext cx="3630573" cy="4924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4271" y="2179128"/>
            <a:ext cx="1100277" cy="18256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17" name="Google Shape;317;p15"/>
          <p:cNvSpPr/>
          <p:nvPr/>
        </p:nvSpPr>
        <p:spPr>
          <a:xfrm>
            <a:off x="627687" y="4601033"/>
            <a:ext cx="5487482" cy="306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6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GB" sz="6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based on results of SURPASS-CVOT trial (EASD Congress 2025)</a:t>
            </a:r>
            <a:endParaRPr sz="6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-GB" sz="6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67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based on results of STEP UP trial (Wharton S et al. Lancet Diabetes Endocrinol. 2025) </a:t>
            </a:r>
            <a:endParaRPr sz="675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954" y="432588"/>
            <a:ext cx="6683162" cy="4168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19" name="Google Shape;319;p15"/>
          <p:cNvSpPr/>
          <p:nvPr/>
        </p:nvSpPr>
        <p:spPr>
          <a:xfrm>
            <a:off x="0" y="11885"/>
            <a:ext cx="8085458" cy="4207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Weight loss medication recommendation chart for obesity in adults</a:t>
            </a:r>
            <a:endParaRPr/>
          </a:p>
        </p:txBody>
      </p:sp>
      <p:sp>
        <p:nvSpPr>
          <p:cNvPr id="320" name="Google Shape;320;p15"/>
          <p:cNvSpPr/>
          <p:nvPr/>
        </p:nvSpPr>
        <p:spPr>
          <a:xfrm>
            <a:off x="627687" y="4835723"/>
            <a:ext cx="68737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00" u="sng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Note</a:t>
            </a:r>
            <a:r>
              <a:rPr i="1" lang="en-GB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: The format of this figure was informed by a table from the Pharmacotherapy for obesity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management in adults: 2025 Clinical Practice Guideline</a:t>
            </a:r>
            <a:r>
              <a:rPr lang="en-GB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i="1" lang="en-GB" sz="7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(CMAJ, 2025)</a:t>
            </a:r>
            <a:endParaRPr sz="7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15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15"/>
          <p:cNvSpPr txBox="1"/>
          <p:nvPr/>
        </p:nvSpPr>
        <p:spPr>
          <a:xfrm>
            <a:off x="5553967" y="4651068"/>
            <a:ext cx="3630573" cy="492432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6"/>
          <p:cNvSpPr txBox="1"/>
          <p:nvPr/>
        </p:nvSpPr>
        <p:spPr>
          <a:xfrm>
            <a:off x="920538" y="100171"/>
            <a:ext cx="7101283" cy="679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None/>
            </a:pPr>
            <a:r>
              <a:rPr lang="en-GB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Contacts</a:t>
            </a:r>
            <a:endParaRPr/>
          </a:p>
        </p:txBody>
      </p:sp>
      <p:sp>
        <p:nvSpPr>
          <p:cNvPr id="328" name="Google Shape;328;p16"/>
          <p:cNvSpPr/>
          <p:nvPr/>
        </p:nvSpPr>
        <p:spPr>
          <a:xfrm>
            <a:off x="761855" y="1143690"/>
            <a:ext cx="313451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Veronica Dean</a:t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Guidelines Development Manager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Phone : +33 685 543 219</a:t>
            </a:r>
            <a:br>
              <a:rPr lang="en-GB"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5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vdean@tmacademy.org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www.icardioalliance.org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3603851" y="4443165"/>
            <a:ext cx="5459187" cy="60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Translational Medicine Academy  </a:t>
            </a:r>
            <a:br>
              <a:rPr b="1" lang="en-GB" sz="21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35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TMA Foundation - Headquarter: Picassoplatz 8, 4052 Basel, Switzerland</a:t>
            </a: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920537" y="3178146"/>
            <a:ext cx="221856" cy="196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25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   </a:t>
            </a: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6"/>
          <p:cNvSpPr txBox="1"/>
          <p:nvPr/>
        </p:nvSpPr>
        <p:spPr>
          <a:xfrm>
            <a:off x="4976383" y="1120208"/>
            <a:ext cx="3201311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Christine Gans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Administrative Officer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Phone : +33 660 035 726</a:t>
            </a:r>
            <a:br>
              <a:rPr lang="en-GB" sz="2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5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christine.gans@tmacademy.org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www.icardioalliance.org</a:t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523825" y="1"/>
            <a:ext cx="1539213" cy="78828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site" id="333" name="Google Shape;333;p16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631851" y="3349258"/>
            <a:ext cx="653795" cy="5046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b" id="334" name="Google Shape;334;p16">
            <a:hlinkClick r:id="rId10"/>
          </p:cNvPr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14946" y="3349258"/>
            <a:ext cx="657910" cy="50778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" id="335" name="Google Shape;335;p16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934450" y="3349258"/>
            <a:ext cx="617769" cy="5170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X" id="336" name="Google Shape;336;p16">
            <a:hlinkClick r:id="rId14"/>
          </p:cNvPr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798040" y="3358556"/>
            <a:ext cx="657910" cy="50778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16"/>
          <p:cNvSpPr txBox="1"/>
          <p:nvPr/>
        </p:nvSpPr>
        <p:spPr>
          <a:xfrm>
            <a:off x="891591" y="3412391"/>
            <a:ext cx="3184634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u="sng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" title="iCardio survey copy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018" y="61230"/>
            <a:ext cx="6440637" cy="4608951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9" name="Google Shape;1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018" y="4760416"/>
            <a:ext cx="3148836" cy="29907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190" name="Google Shape;190;p2"/>
          <p:cNvSpPr txBox="1"/>
          <p:nvPr/>
        </p:nvSpPr>
        <p:spPr>
          <a:xfrm>
            <a:off x="6935304" y="4842609"/>
            <a:ext cx="220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i="0" lang="en-GB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 txBox="1"/>
          <p:nvPr>
            <p:ph type="title"/>
          </p:nvPr>
        </p:nvSpPr>
        <p:spPr>
          <a:xfrm>
            <a:off x="331304" y="61312"/>
            <a:ext cx="7886700" cy="555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lang="en-GB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Aim of the global implementation guidelines</a:t>
            </a:r>
            <a:endParaRPr sz="26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3"/>
          <p:cNvSpPr txBox="1"/>
          <p:nvPr>
            <p:ph idx="1" type="body"/>
          </p:nvPr>
        </p:nvSpPr>
        <p:spPr>
          <a:xfrm>
            <a:off x="118864" y="840865"/>
            <a:ext cx="8760542" cy="40823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50" lvl="0" marL="17145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600"/>
              <a:buChar char="•"/>
            </a:pPr>
            <a:r>
              <a:rPr b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Build a truly global alliance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 by bringing together leading cardiovascular societies worldwide to improve the full continuum of care — from prevention and diagnosis to treatment.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600"/>
              <a:buChar char="•"/>
            </a:pPr>
            <a:r>
              <a:rPr b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Design guidelines for real-world use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producing concise, practical, and actionable recommendations applicable across diverse healthcare systems and clinical settings. 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600"/>
              <a:buChar char="•"/>
            </a:pPr>
            <a:r>
              <a:rPr b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Ensure equity through resource-stratified guidance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, with recommendations adapted to three levels of resource availability: with no economic consideration, resources somewhat limited, resources severely limited.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600"/>
              <a:buChar char="•"/>
            </a:pPr>
            <a:r>
              <a:rPr b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Guarantee global representation &amp; credibility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with writing panels composed of world-renowned experts (≥50% from outside Europe &amp; North America), and an international peer-review. We also perform an open public review. All partner societies contribute to the process.</a:t>
            </a:r>
            <a:endParaRPr/>
          </a:p>
          <a:p>
            <a:pPr indent="-171450" lvl="0" marL="171450" rtl="0" algn="l">
              <a:lnSpc>
                <a:spcPct val="110000"/>
              </a:lnSpc>
              <a:spcBef>
                <a:spcPts val="750"/>
              </a:spcBef>
              <a:spcAft>
                <a:spcPts val="0"/>
              </a:spcAft>
              <a:buClr>
                <a:srgbClr val="0070C0"/>
              </a:buClr>
              <a:buSzPts val="1600"/>
              <a:buChar char="•"/>
            </a:pPr>
            <a:r>
              <a:rPr b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Open access &amp; global reach: 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Guidelines are published open access in up to 4 to 5 international journals (lead: </a:t>
            </a:r>
            <a:r>
              <a:rPr i="1"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Global Cardiology</a:t>
            </a: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), maximizing worldwide dissemination.</a:t>
            </a:r>
            <a:endParaRPr/>
          </a:p>
        </p:txBody>
      </p:sp>
      <p:pic>
        <p:nvPicPr>
          <p:cNvPr id="197" name="Google Shape;197;p3" title="iCardio survey copy 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"/>
          <p:cNvSpPr txBox="1"/>
          <p:nvPr/>
        </p:nvSpPr>
        <p:spPr>
          <a:xfrm>
            <a:off x="6935304" y="4842609"/>
            <a:ext cx="2208696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i="0" lang="en-GB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463130" y="1017529"/>
            <a:ext cx="8167723" cy="3398374"/>
            <a:chOff x="463130" y="1017529"/>
            <a:chExt cx="8167723" cy="3398374"/>
          </a:xfrm>
        </p:grpSpPr>
        <p:sp>
          <p:nvSpPr>
            <p:cNvPr id="204" name="Google Shape;204;p4"/>
            <p:cNvSpPr/>
            <p:nvPr/>
          </p:nvSpPr>
          <p:spPr>
            <a:xfrm>
              <a:off x="463130" y="1017529"/>
              <a:ext cx="8167723" cy="3398374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16-11-2025 à 20.20.jpg" id="205" name="Google Shape;20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354" y="1135052"/>
              <a:ext cx="7972425" cy="324802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206" name="Google Shape;206;p4"/>
          <p:cNvSpPr txBox="1"/>
          <p:nvPr/>
        </p:nvSpPr>
        <p:spPr>
          <a:xfrm>
            <a:off x="331304" y="61312"/>
            <a:ext cx="7886700" cy="55568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Grading of recommendations</a:t>
            </a:r>
            <a:endParaRPr b="0" i="0" sz="26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4" title="iCardio survey copy 1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"/>
          <p:cNvSpPr txBox="1"/>
          <p:nvPr/>
        </p:nvSpPr>
        <p:spPr>
          <a:xfrm>
            <a:off x="6909801" y="4774422"/>
            <a:ext cx="2234199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i="0" lang="en-GB" sz="12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i="0" sz="1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"/>
          <p:cNvSpPr/>
          <p:nvPr/>
        </p:nvSpPr>
        <p:spPr>
          <a:xfrm>
            <a:off x="905436" y="4348231"/>
            <a:ext cx="51764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Open Public Review lasted one month May–June 2025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with comments from 63 spontaneous reviewers</a:t>
            </a:r>
            <a:endParaRPr sz="1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4" name="Google Shape;214;p5"/>
          <p:cNvGrpSpPr/>
          <p:nvPr/>
        </p:nvGrpSpPr>
        <p:grpSpPr>
          <a:xfrm>
            <a:off x="905436" y="1326609"/>
            <a:ext cx="7315201" cy="2909795"/>
            <a:chOff x="905436" y="1326609"/>
            <a:chExt cx="7315201" cy="2909795"/>
          </a:xfrm>
        </p:grpSpPr>
        <p:sp>
          <p:nvSpPr>
            <p:cNvPr id="215" name="Google Shape;215;p5"/>
            <p:cNvSpPr/>
            <p:nvPr/>
          </p:nvSpPr>
          <p:spPr>
            <a:xfrm>
              <a:off x="905436" y="1326609"/>
              <a:ext cx="7315201" cy="2909795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6" name="Google Shape;216;p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3746" y="1420320"/>
              <a:ext cx="6940651" cy="267288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5"/>
          <p:cNvSpPr txBox="1"/>
          <p:nvPr/>
        </p:nvSpPr>
        <p:spPr>
          <a:xfrm>
            <a:off x="6935304" y="4788559"/>
            <a:ext cx="2208696" cy="307766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 u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5"/>
          <p:cNvSpPr txBox="1"/>
          <p:nvPr/>
        </p:nvSpPr>
        <p:spPr>
          <a:xfrm>
            <a:off x="331304" y="71716"/>
            <a:ext cx="7886700" cy="96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lang="en-GB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iCARDIO Alliance Global Guidelines  </a:t>
            </a:r>
            <a:br>
              <a:rPr b="0" lang="en-GB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n-GB" sz="2600" u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Public Consultation following the Peer Review</a:t>
            </a:r>
            <a:endParaRPr/>
          </a:p>
        </p:txBody>
      </p:sp>
      <p:pic>
        <p:nvPicPr>
          <p:cNvPr id="219" name="Google Shape;219;p5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/>
          <p:nvPr/>
        </p:nvSpPr>
        <p:spPr>
          <a:xfrm>
            <a:off x="5129131" y="1031240"/>
            <a:ext cx="3447596" cy="24886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Key Characteristics:</a:t>
            </a:r>
            <a:endParaRPr sz="150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3571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✔"/>
            </a:pP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26 Pages</a:t>
            </a:r>
            <a:endParaRPr/>
          </a:p>
          <a:p>
            <a:pPr indent="-285750" lvl="0" marL="3571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✔"/>
            </a:pP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152 references </a:t>
            </a:r>
            <a:endParaRPr/>
          </a:p>
          <a:p>
            <a:pPr indent="-285750" lvl="0" marL="3571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✔"/>
            </a:pP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Authors are writing Task Force Members &amp; Peer Reviewers</a:t>
            </a:r>
            <a:endParaRPr/>
          </a:p>
          <a:p>
            <a:pPr indent="-285750" lvl="0" marL="3571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✔"/>
            </a:pP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Authors from 22 countries from all continents</a:t>
            </a:r>
            <a:endParaRPr/>
          </a:p>
          <a:p>
            <a:pPr indent="-285750" lvl="0" marL="357187" marR="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Noto Sans Symbols"/>
              <a:buChar char="✔"/>
            </a:pP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Published on 30</a:t>
            </a:r>
            <a:r>
              <a:rPr baseline="30000"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GB" sz="15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Sept, 2025</a:t>
            </a:r>
            <a:endParaRPr/>
          </a:p>
        </p:txBody>
      </p:sp>
      <p:pic>
        <p:nvPicPr>
          <p:cNvPr id="225" name="Google Shape;22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4359" y="3782543"/>
            <a:ext cx="1488626" cy="583262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grpSp>
        <p:nvGrpSpPr>
          <p:cNvPr id="226" name="Google Shape;226;p6"/>
          <p:cNvGrpSpPr/>
          <p:nvPr/>
        </p:nvGrpSpPr>
        <p:grpSpPr>
          <a:xfrm>
            <a:off x="331304" y="1031277"/>
            <a:ext cx="4550079" cy="3973114"/>
            <a:chOff x="331304" y="1031277"/>
            <a:chExt cx="4550079" cy="3973114"/>
          </a:xfrm>
        </p:grpSpPr>
        <p:sp>
          <p:nvSpPr>
            <p:cNvPr id="227" name="Google Shape;227;p6"/>
            <p:cNvSpPr/>
            <p:nvPr/>
          </p:nvSpPr>
          <p:spPr>
            <a:xfrm>
              <a:off x="331304" y="1031277"/>
              <a:ext cx="4550079" cy="3973114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28" name="Google Shape;228;p6"/>
            <p:cNvPicPr preferRelativeResize="0"/>
            <p:nvPr/>
          </p:nvPicPr>
          <p:blipFill rotWithShape="1">
            <a:blip r:embed="rId4">
              <a:alphaModFix/>
            </a:blip>
            <a:srcRect b="1309" l="2343" r="2113" t="-1"/>
            <a:stretch/>
          </p:blipFill>
          <p:spPr>
            <a:xfrm>
              <a:off x="404037" y="1100434"/>
              <a:ext cx="4408968" cy="38259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9" name="Google Shape;229;p6"/>
          <p:cNvSpPr txBox="1"/>
          <p:nvPr/>
        </p:nvSpPr>
        <p:spPr>
          <a:xfrm>
            <a:off x="331304" y="61312"/>
            <a:ext cx="7886700" cy="9699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lang="en-GB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iCARDIO Alliance Global Guidelines  </a:t>
            </a:r>
            <a:br>
              <a:rPr lang="en-GB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Final Obesity Document</a:t>
            </a:r>
            <a:endParaRPr/>
          </a:p>
        </p:txBody>
      </p:sp>
      <p:sp>
        <p:nvSpPr>
          <p:cNvPr id="230" name="Google Shape;230;p6"/>
          <p:cNvSpPr txBox="1"/>
          <p:nvPr/>
        </p:nvSpPr>
        <p:spPr>
          <a:xfrm>
            <a:off x="5513427" y="43998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6" title="iCardio survey copy 1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"/>
          <p:cNvGrpSpPr/>
          <p:nvPr/>
        </p:nvGrpSpPr>
        <p:grpSpPr>
          <a:xfrm>
            <a:off x="353466" y="158873"/>
            <a:ext cx="4856309" cy="4875150"/>
            <a:chOff x="353466" y="158873"/>
            <a:chExt cx="4856309" cy="4875150"/>
          </a:xfrm>
        </p:grpSpPr>
        <p:sp>
          <p:nvSpPr>
            <p:cNvPr id="237" name="Google Shape;237;p7"/>
            <p:cNvSpPr/>
            <p:nvPr/>
          </p:nvSpPr>
          <p:spPr>
            <a:xfrm>
              <a:off x="353466" y="158873"/>
              <a:ext cx="4856309" cy="487515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8" name="Google Shape;23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41150" y="167273"/>
              <a:ext cx="4710646" cy="381380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908" y="3866346"/>
            <a:ext cx="4691441" cy="11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7"/>
          <p:cNvSpPr txBox="1"/>
          <p:nvPr/>
        </p:nvSpPr>
        <p:spPr>
          <a:xfrm>
            <a:off x="5370533" y="935667"/>
            <a:ext cx="3579936" cy="1454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lang="en-GB" sz="2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the approach to diagnosing obesity</a:t>
            </a:r>
            <a:endParaRPr/>
          </a:p>
        </p:txBody>
      </p:sp>
      <p:pic>
        <p:nvPicPr>
          <p:cNvPr id="241" name="Google Shape;241;p7" title="iCardio survey copy 1.png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7"/>
          <p:cNvSpPr txBox="1"/>
          <p:nvPr/>
        </p:nvSpPr>
        <p:spPr>
          <a:xfrm>
            <a:off x="5513427" y="43998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8"/>
          <p:cNvGrpSpPr/>
          <p:nvPr/>
        </p:nvGrpSpPr>
        <p:grpSpPr>
          <a:xfrm>
            <a:off x="164801" y="900113"/>
            <a:ext cx="4314497" cy="4144322"/>
            <a:chOff x="164801" y="900113"/>
            <a:chExt cx="4314497" cy="4144322"/>
          </a:xfrm>
        </p:grpSpPr>
        <p:sp>
          <p:nvSpPr>
            <p:cNvPr id="248" name="Google Shape;248;p8"/>
            <p:cNvSpPr/>
            <p:nvPr/>
          </p:nvSpPr>
          <p:spPr>
            <a:xfrm>
              <a:off x="164801" y="900113"/>
              <a:ext cx="4314497" cy="414432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16-11-2025 à 20.37.jpg" id="249" name="Google Shape;249;p8"/>
            <p:cNvPicPr preferRelativeResize="0"/>
            <p:nvPr/>
          </p:nvPicPr>
          <p:blipFill rotWithShape="1">
            <a:blip r:embed="rId3">
              <a:alphaModFix/>
            </a:blip>
            <a:srcRect b="0" l="1406" r="919" t="0"/>
            <a:stretch/>
          </p:blipFill>
          <p:spPr>
            <a:xfrm>
              <a:off x="250031" y="952119"/>
              <a:ext cx="4164807" cy="40485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250" name="Google Shape;250;p8"/>
          <p:cNvSpPr txBox="1"/>
          <p:nvPr>
            <p:ph type="title"/>
          </p:nvPr>
        </p:nvSpPr>
        <p:spPr>
          <a:xfrm>
            <a:off x="524562" y="99064"/>
            <a:ext cx="7833494" cy="6938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lifestyle interventions 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 obesity management</a:t>
            </a:r>
            <a:endParaRPr/>
          </a:p>
        </p:txBody>
      </p:sp>
      <p:grpSp>
        <p:nvGrpSpPr>
          <p:cNvPr id="251" name="Google Shape;251;p8"/>
          <p:cNvGrpSpPr/>
          <p:nvPr/>
        </p:nvGrpSpPr>
        <p:grpSpPr>
          <a:xfrm>
            <a:off x="4611338" y="900113"/>
            <a:ext cx="4367861" cy="3246187"/>
            <a:chOff x="4611338" y="900113"/>
            <a:chExt cx="4367861" cy="3246187"/>
          </a:xfrm>
        </p:grpSpPr>
        <p:sp>
          <p:nvSpPr>
            <p:cNvPr id="252" name="Google Shape;252;p8"/>
            <p:cNvSpPr/>
            <p:nvPr/>
          </p:nvSpPr>
          <p:spPr>
            <a:xfrm>
              <a:off x="4611338" y="900113"/>
              <a:ext cx="4367861" cy="3246187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16-11-2025 à 21.31.jpg" id="253" name="Google Shape;253;p8"/>
            <p:cNvPicPr preferRelativeResize="0"/>
            <p:nvPr/>
          </p:nvPicPr>
          <p:blipFill rotWithShape="1">
            <a:blip r:embed="rId4">
              <a:alphaModFix/>
            </a:blip>
            <a:srcRect b="0" l="1401" r="543" t="1759"/>
            <a:stretch/>
          </p:blipFill>
          <p:spPr>
            <a:xfrm>
              <a:off x="4721855" y="1042035"/>
              <a:ext cx="4203980" cy="310426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254" name="Google Shape;254;p8"/>
          <p:cNvSpPr txBox="1"/>
          <p:nvPr/>
        </p:nvSpPr>
        <p:spPr>
          <a:xfrm>
            <a:off x="5513427" y="44760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p8" title="iCardio survey copy 1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"/>
          <p:cNvSpPr txBox="1"/>
          <p:nvPr>
            <p:ph type="title"/>
          </p:nvPr>
        </p:nvSpPr>
        <p:spPr>
          <a:xfrm>
            <a:off x="167351" y="163143"/>
            <a:ext cx="840558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None/>
            </a:pP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Recommendations for pharmacological </a:t>
            </a:r>
            <a:b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GB" sz="26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interventions for weight loss</a:t>
            </a:r>
            <a:endParaRPr/>
          </a:p>
        </p:txBody>
      </p:sp>
      <p:grpSp>
        <p:nvGrpSpPr>
          <p:cNvPr id="261" name="Google Shape;261;p9"/>
          <p:cNvGrpSpPr/>
          <p:nvPr/>
        </p:nvGrpSpPr>
        <p:grpSpPr>
          <a:xfrm>
            <a:off x="4644413" y="1060450"/>
            <a:ext cx="4406069" cy="2647392"/>
            <a:chOff x="4644413" y="1060450"/>
            <a:chExt cx="4406069" cy="2647392"/>
          </a:xfrm>
        </p:grpSpPr>
        <p:sp>
          <p:nvSpPr>
            <p:cNvPr id="262" name="Google Shape;262;p9"/>
            <p:cNvSpPr/>
            <p:nvPr/>
          </p:nvSpPr>
          <p:spPr>
            <a:xfrm>
              <a:off x="4644413" y="1060450"/>
              <a:ext cx="4406069" cy="2647392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16-11-2025 à 20.38 (1).jpg" id="263" name="Google Shape;263;p9"/>
            <p:cNvPicPr preferRelativeResize="0"/>
            <p:nvPr/>
          </p:nvPicPr>
          <p:blipFill rotWithShape="1">
            <a:blip r:embed="rId3">
              <a:alphaModFix/>
            </a:blip>
            <a:srcRect b="0" l="1198" r="1292" t="42233"/>
            <a:stretch/>
          </p:blipFill>
          <p:spPr>
            <a:xfrm>
              <a:off x="4679819" y="1277905"/>
              <a:ext cx="4328307" cy="24299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264" name="Google Shape;264;p9"/>
          <p:cNvSpPr txBox="1"/>
          <p:nvPr/>
        </p:nvSpPr>
        <p:spPr>
          <a:xfrm>
            <a:off x="5513427" y="4399878"/>
            <a:ext cx="3630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50" lIns="121900" spcFirstLastPara="1" rIns="121900" wrap="square" tIns="6095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F6CFF"/>
              </a:buClr>
              <a:buSzPts val="1200"/>
              <a:buFont typeface="Noto Sans Symbols"/>
              <a:buNone/>
            </a:pPr>
            <a:r>
              <a:rPr b="0" lang="en-GB" sz="1200">
                <a:solidFill>
                  <a:srgbClr val="0F6CFF"/>
                </a:solidFill>
                <a:latin typeface="Arial"/>
                <a:ea typeface="Arial"/>
                <a:cs typeface="Arial"/>
                <a:sym typeface="Arial"/>
              </a:rPr>
              <a:t>Anker SD et al. Global Cardiology 2025;3:181-206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Noto Sans Symbols"/>
              <a:buNone/>
            </a:pPr>
            <a:r>
              <a:rPr b="0" lang="en-GB" sz="1200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- iCARDIO Alliance</a:t>
            </a:r>
            <a:endParaRPr b="0" sz="12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 16-11-2025 à 20.38 (1).jpg" id="265" name="Google Shape;265;p9"/>
          <p:cNvPicPr preferRelativeResize="0"/>
          <p:nvPr/>
        </p:nvPicPr>
        <p:blipFill rotWithShape="1">
          <a:blip r:embed="rId3">
            <a:alphaModFix/>
          </a:blip>
          <a:srcRect b="57360" l="1281" r="1352" t="1606"/>
          <a:stretch/>
        </p:blipFill>
        <p:spPr>
          <a:xfrm>
            <a:off x="151493" y="3004821"/>
            <a:ext cx="4308754" cy="175778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grpSp>
        <p:nvGrpSpPr>
          <p:cNvPr id="266" name="Google Shape;266;p9"/>
          <p:cNvGrpSpPr/>
          <p:nvPr/>
        </p:nvGrpSpPr>
        <p:grpSpPr>
          <a:xfrm>
            <a:off x="73337" y="1060450"/>
            <a:ext cx="4460563" cy="3810000"/>
            <a:chOff x="73337" y="1060450"/>
            <a:chExt cx="4460563" cy="3810000"/>
          </a:xfrm>
        </p:grpSpPr>
        <p:sp>
          <p:nvSpPr>
            <p:cNvPr id="267" name="Google Shape;267;p9"/>
            <p:cNvSpPr/>
            <p:nvPr/>
          </p:nvSpPr>
          <p:spPr>
            <a:xfrm>
              <a:off x="73337" y="1060450"/>
              <a:ext cx="4460563" cy="3810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Image 16-11-2025 à 20.38.jpg" id="268" name="Google Shape;268;p9"/>
            <p:cNvPicPr preferRelativeResize="0"/>
            <p:nvPr/>
          </p:nvPicPr>
          <p:blipFill rotWithShape="1">
            <a:blip r:embed="rId5">
              <a:alphaModFix/>
            </a:blip>
            <a:srcRect b="1823" l="1028" r="1358" t="679"/>
            <a:stretch/>
          </p:blipFill>
          <p:spPr>
            <a:xfrm>
              <a:off x="145750" y="1155700"/>
              <a:ext cx="4313094" cy="18667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69" name="Google Shape;269;p9" title="iCardio survey copy 1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958289" y="6229"/>
            <a:ext cx="1165086" cy="583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veronica dean</dc:creator>
</cp:coreProperties>
</file>