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5" name="Shape 135"/>
          <p:cNvSpPr/>
          <p:nvPr>
            <p:ph type="sldImg"/>
          </p:nvPr>
        </p:nvSpPr>
        <p:spPr>
          <a:xfrm>
            <a:off x="1143000" y="685800"/>
            <a:ext cx="4572000" cy="3429000"/>
          </a:xfrm>
          <a:prstGeom prst="rect">
            <a:avLst/>
          </a:prstGeom>
        </p:spPr>
        <p:txBody>
          <a:bodyPr/>
          <a:lstStyle/>
          <a:p>
            <a:pPr/>
          </a:p>
        </p:txBody>
      </p:sp>
      <p:sp>
        <p:nvSpPr>
          <p:cNvPr id="136" name="Shape 1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Body Level One…"/>
          <p:cNvSpPr txBox="1"/>
          <p:nvPr>
            <p:ph type="body" sz="quarter" idx="1"/>
          </p:nvPr>
        </p:nvSpPr>
        <p:spPr>
          <a:xfrm>
            <a:off x="311699" y="789124"/>
            <a:ext cx="8520602" cy="393601"/>
          </a:xfrm>
          <a:prstGeom prst="rect">
            <a:avLst/>
          </a:prstGeom>
        </p:spPr>
        <p:txBody>
          <a:bodyPr anchor="ctr"/>
          <a:lstStyle>
            <a:lvl1pPr marL="342900" indent="-228600">
              <a:lnSpc>
                <a:spcPct val="100000"/>
              </a:lnSpc>
              <a:buClrTx/>
              <a:buSzTx/>
              <a:buFontTx/>
              <a:buNone/>
              <a:defRPr b="1"/>
            </a:lvl1pPr>
            <a:lvl2pPr marL="342900" indent="254000">
              <a:lnSpc>
                <a:spcPct val="100000"/>
              </a:lnSpc>
              <a:buClrTx/>
              <a:buSzTx/>
              <a:buFontTx/>
              <a:buNone/>
              <a:defRPr b="1"/>
            </a:lvl2pPr>
            <a:lvl3pPr marL="342900" indent="711200">
              <a:lnSpc>
                <a:spcPct val="100000"/>
              </a:lnSpc>
              <a:buClrTx/>
              <a:buSzTx/>
              <a:buFontTx/>
              <a:buNone/>
              <a:defRPr b="1"/>
            </a:lvl3pPr>
            <a:lvl4pPr marL="342900" indent="1168400">
              <a:lnSpc>
                <a:spcPct val="100000"/>
              </a:lnSpc>
              <a:buClrTx/>
              <a:buSzTx/>
              <a:buFontTx/>
              <a:buNone/>
              <a:defRPr b="1"/>
            </a:lvl4pPr>
            <a:lvl5pPr marL="342900" indent="1625600">
              <a:lnSpc>
                <a:spcPct val="100000"/>
              </a:lnSpc>
              <a:buClrTx/>
              <a:buSzTx/>
              <a:buFontTx/>
              <a:buNone/>
              <a:defRPr b="1"/>
            </a:lvl5pPr>
          </a:lstStyle>
          <a:p>
            <a:pPr/>
            <a:r>
              <a:t>Body Level One</a:t>
            </a:r>
          </a:p>
          <a:p>
            <a:pPr lvl="1"/>
            <a:r>
              <a:t>Body Level Two</a:t>
            </a:r>
          </a:p>
          <a:p>
            <a:pPr lvl="2"/>
            <a:r>
              <a:t>Body Level Three</a:t>
            </a:r>
          </a:p>
          <a:p>
            <a:pPr lvl="3"/>
            <a:r>
              <a:t>Body Level Four</a:t>
            </a:r>
          </a:p>
          <a:p>
            <a:pPr lvl="4"/>
            <a:r>
              <a:t>Body Level Five</a:t>
            </a:r>
          </a:p>
        </p:txBody>
      </p:sp>
      <p:sp>
        <p:nvSpPr>
          <p:cNvPr id="13" name="Title Text"/>
          <p:cNvSpPr txBox="1"/>
          <p:nvPr>
            <p:ph type="title"/>
          </p:nvPr>
        </p:nvSpPr>
        <p:spPr>
          <a:prstGeom prst="rect">
            <a:avLst/>
          </a:prstGeom>
        </p:spPr>
        <p:txBody>
          <a:bodyPr/>
          <a:lstStyle/>
          <a:p>
            <a:pPr/>
            <a:r>
              <a:t>Title Text</a:t>
            </a:r>
          </a:p>
        </p:txBody>
      </p:sp>
      <p:sp>
        <p:nvSpPr>
          <p:cNvPr id="14" name="Slide Number"/>
          <p:cNvSpPr txBox="1"/>
          <p:nvPr>
            <p:ph type="sldNum" sz="quarter" idx="2"/>
          </p:nvPr>
        </p:nvSpPr>
        <p:spPr>
          <a:xfrm>
            <a:off x="4419600" y="4627562"/>
            <a:ext cx="2133600" cy="279401"/>
          </a:xfrm>
          <a:prstGeom prst="rect">
            <a:avLst/>
          </a:prstGeom>
        </p:spPr>
        <p:txBody>
          <a:bodyPr lIns="45719" tIns="45719" rIns="45719" bIns="4571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_NUMBER">
    <p:spTree>
      <p:nvGrpSpPr>
        <p:cNvPr id="1" name=""/>
        <p:cNvGrpSpPr/>
        <p:nvPr/>
      </p:nvGrpSpPr>
      <p:grpSpPr>
        <a:xfrm>
          <a:off x="0" y="0"/>
          <a:ext cx="0" cy="0"/>
          <a:chOff x="0" y="0"/>
          <a:chExt cx="0" cy="0"/>
        </a:xfrm>
      </p:grpSpPr>
      <p:pic>
        <p:nvPicPr>
          <p:cNvPr id="99"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100" name="xx%"/>
          <p:cNvSpPr txBox="1"/>
          <p:nvPr>
            <p:ph type="title" hasCustomPrompt="1"/>
          </p:nvPr>
        </p:nvSpPr>
        <p:spPr>
          <a:xfrm>
            <a:off x="311699" y="1106125"/>
            <a:ext cx="8520602" cy="1963500"/>
          </a:xfrm>
          <a:prstGeom prst="rect">
            <a:avLst/>
          </a:prstGeom>
        </p:spPr>
        <p:txBody>
          <a:bodyPr anchor="b"/>
          <a:lstStyle>
            <a:lvl1pPr algn="ctr">
              <a:defRPr sz="12000"/>
            </a:lvl1pPr>
          </a:lstStyle>
          <a:p>
            <a:pPr/>
            <a:r>
              <a:t>xx%</a:t>
            </a:r>
          </a:p>
        </p:txBody>
      </p:sp>
      <p:sp>
        <p:nvSpPr>
          <p:cNvPr id="101" name="Body Level One…"/>
          <p:cNvSpPr txBox="1"/>
          <p:nvPr>
            <p:ph type="body" sz="half" idx="1"/>
          </p:nvPr>
        </p:nvSpPr>
        <p:spPr>
          <a:xfrm>
            <a:off x="311699" y="3152225"/>
            <a:ext cx="8520602" cy="1300800"/>
          </a:xfrm>
          <a:prstGeom prst="rect">
            <a:avLst/>
          </a:prstGeom>
        </p:spPr>
        <p:txBody>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109"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117" name="Titre de diapositive"/>
          <p:cNvSpPr txBox="1"/>
          <p:nvPr>
            <p:ph type="title" hasCustomPrompt="1"/>
          </p:nvPr>
        </p:nvSpPr>
        <p:spPr>
          <a:prstGeom prst="rect">
            <a:avLst/>
          </a:prstGeom>
        </p:spPr>
        <p:txBody>
          <a:bodyPr/>
          <a:lstStyle/>
          <a:p>
            <a:pPr/>
            <a:r>
              <a:t>Titre de diapositive</a:t>
            </a:r>
          </a:p>
        </p:txBody>
      </p:sp>
      <p:sp>
        <p:nvSpPr>
          <p:cNvPr id="118" name="Body Level One…"/>
          <p:cNvSpPr txBox="1"/>
          <p:nvPr>
            <p:ph type="body" sz="quarter" idx="1" hasCustomPrompt="1"/>
          </p:nvPr>
        </p:nvSpPr>
        <p:spPr>
          <a:xfrm>
            <a:off x="452437" y="842235"/>
            <a:ext cx="8239126" cy="350544"/>
          </a:xfrm>
          <a:prstGeom prst="rect">
            <a:avLst/>
          </a:prstGeom>
        </p:spPr>
        <p:txBody>
          <a:bodyPr lIns="45718" tIns="45718" rIns="45718" bIns="45718"/>
          <a:lstStyle>
            <a:lvl1pPr marL="0" indent="0" defTabSz="309563">
              <a:lnSpc>
                <a:spcPct val="100000"/>
              </a:lnSpc>
              <a:buClrTx/>
              <a:buSzTx/>
              <a:buFontTx/>
              <a:buNone/>
              <a:defRPr b="1" sz="2000"/>
            </a:lvl1pPr>
            <a:lvl2pPr marL="1050471" indent="-453571" defTabSz="309563">
              <a:lnSpc>
                <a:spcPct val="100000"/>
              </a:lnSpc>
              <a:buClrTx/>
              <a:buSzPts val="2000"/>
              <a:buFontTx/>
              <a:defRPr b="1" sz="2000"/>
            </a:lvl2pPr>
            <a:lvl3pPr marL="1507671" indent="-453571" defTabSz="309563">
              <a:lnSpc>
                <a:spcPct val="100000"/>
              </a:lnSpc>
              <a:buClrTx/>
              <a:buSzPts val="2000"/>
              <a:buFontTx/>
              <a:defRPr b="1" sz="2000"/>
            </a:lvl3pPr>
            <a:lvl4pPr marL="1964871" indent="-453571" defTabSz="309563">
              <a:lnSpc>
                <a:spcPct val="100000"/>
              </a:lnSpc>
              <a:buClrTx/>
              <a:buSzPts val="2000"/>
              <a:buFontTx/>
              <a:defRPr b="1" sz="2000"/>
            </a:lvl4pPr>
            <a:lvl5pPr marL="2422071" indent="-453571" defTabSz="309563">
              <a:lnSpc>
                <a:spcPct val="100000"/>
              </a:lnSpc>
              <a:buClrTx/>
              <a:buSzPts val="2000"/>
              <a:buFontTx/>
              <a:defRPr b="1" sz="2000"/>
            </a:lvl5pPr>
          </a:lstStyle>
          <a:p>
            <a:pPr/>
            <a:r>
              <a:t>Sous-titre de diapositive</a:t>
            </a:r>
          </a:p>
          <a:p>
            <a:pPr lvl="1"/>
            <a:r>
              <a:t/>
            </a:r>
          </a:p>
          <a:p>
            <a:pPr lvl="2"/>
            <a:r>
              <a:t/>
            </a:r>
          </a:p>
          <a:p>
            <a:pPr lvl="3"/>
            <a:r>
              <a:t/>
            </a:r>
          </a:p>
          <a:p>
            <a:pPr lvl="4"/>
            <a:r>
              <a:t/>
            </a:r>
          </a:p>
        </p:txBody>
      </p:sp>
      <p:sp>
        <p:nvSpPr>
          <p:cNvPr id="119" name="Texte niveau 1…"/>
          <p:cNvSpPr txBox="1"/>
          <p:nvPr>
            <p:ph type="body" idx="21" hasCustomPrompt="1"/>
          </p:nvPr>
        </p:nvSpPr>
        <p:spPr>
          <a:xfrm>
            <a:off x="311699" y="1491039"/>
            <a:ext cx="8520602" cy="3416401"/>
          </a:xfrm>
          <a:prstGeom prst="rect">
            <a:avLst/>
          </a:prstGeom>
        </p:spPr>
        <p:txBody>
          <a:bodyPr/>
          <a:lstStyle/>
          <a:p>
            <a:pPr/>
            <a:r>
              <a:t>Texte de puce de diapositive</a:t>
            </a:r>
          </a:p>
        </p:txBody>
      </p:sp>
      <p:sp>
        <p:nvSpPr>
          <p:cNvPr id="120" name="Slide Number"/>
          <p:cNvSpPr txBox="1"/>
          <p:nvPr>
            <p:ph type="sldNum" sz="quarter" idx="2"/>
          </p:nvPr>
        </p:nvSpPr>
        <p:spPr>
          <a:xfrm>
            <a:off x="0" y="0"/>
            <a:ext cx="301908" cy="288824"/>
          </a:xfrm>
          <a:prstGeom prst="rect">
            <a:avLst/>
          </a:prstGeom>
        </p:spPr>
        <p:txBody>
          <a:bodyPr lIns="45719" tIns="45719" rIns="45719" bIns="45719"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Only">
    <p:spTree>
      <p:nvGrpSpPr>
        <p:cNvPr id="1" name=""/>
        <p:cNvGrpSpPr/>
        <p:nvPr/>
      </p:nvGrpSpPr>
      <p:grpSpPr>
        <a:xfrm>
          <a:off x="0" y="0"/>
          <a:ext cx="0" cy="0"/>
          <a:chOff x="0" y="0"/>
          <a:chExt cx="0" cy="0"/>
        </a:xfrm>
      </p:grpSpPr>
      <p:sp>
        <p:nvSpPr>
          <p:cNvPr id="127" name="Body Level One…"/>
          <p:cNvSpPr txBox="1"/>
          <p:nvPr>
            <p:ph type="body" sz="quarter" idx="1"/>
          </p:nvPr>
        </p:nvSpPr>
        <p:spPr>
          <a:xfrm>
            <a:off x="467922" y="4750594"/>
            <a:ext cx="8208170" cy="314326"/>
          </a:xfrm>
          <a:prstGeom prst="rect">
            <a:avLst/>
          </a:prstGeom>
        </p:spPr>
        <p:txBody>
          <a:bodyPr anchor="b"/>
          <a:lstStyle>
            <a:lvl1pPr marL="0" indent="0">
              <a:buClrTx/>
              <a:buSzTx/>
              <a:buFontTx/>
              <a:buNone/>
              <a:defRPr sz="800"/>
            </a:lvl1pPr>
            <a:lvl2pPr marL="0" indent="178090">
              <a:buClrTx/>
              <a:buSzTx/>
              <a:buFontTx/>
              <a:buNone/>
              <a:defRPr sz="800"/>
            </a:lvl2pPr>
            <a:lvl3pPr marL="0" indent="450653">
              <a:buClrTx/>
              <a:buSzTx/>
              <a:buFontTx/>
              <a:buNone/>
              <a:defRPr sz="800"/>
            </a:lvl3pPr>
            <a:lvl4pPr marL="0" indent="628732">
              <a:buClrTx/>
              <a:buSzTx/>
              <a:buFontTx/>
              <a:buNone/>
              <a:defRPr sz="800"/>
            </a:lvl4pPr>
            <a:lvl5pPr marL="0" indent="895882">
              <a:buClrTx/>
              <a:buSzTx/>
              <a:buFontTx/>
              <a:buNone/>
              <a:defRPr sz="800"/>
            </a:lvl5pPr>
          </a:lstStyle>
          <a:p>
            <a:pPr/>
            <a:r>
              <a:t>Body Level One</a:t>
            </a:r>
          </a:p>
          <a:p>
            <a:pPr lvl="1"/>
            <a:r>
              <a:t>Body Level Two</a:t>
            </a:r>
          </a:p>
          <a:p>
            <a:pPr lvl="2"/>
            <a:r>
              <a:t>Body Level Three</a:t>
            </a:r>
          </a:p>
          <a:p>
            <a:pPr lvl="3"/>
            <a:r>
              <a:t>Body Level Four</a:t>
            </a:r>
          </a:p>
          <a:p>
            <a:pPr lvl="4"/>
            <a:r>
              <a:t>Body Level Five</a:t>
            </a:r>
          </a:p>
        </p:txBody>
      </p:sp>
      <p:sp>
        <p:nvSpPr>
          <p:cNvPr id="128" name="Title Text"/>
          <p:cNvSpPr txBox="1"/>
          <p:nvPr>
            <p:ph type="title"/>
          </p:nvPr>
        </p:nvSpPr>
        <p:spPr>
          <a:xfrm>
            <a:off x="459486" y="0"/>
            <a:ext cx="8225029" cy="913723"/>
          </a:xfrm>
          <a:prstGeom prst="rect">
            <a:avLst/>
          </a:prstGeom>
        </p:spPr>
        <p:txBody>
          <a:bodyPr lIns="45718" tIns="45718" rIns="45718" bIns="45718"/>
          <a:lstStyle/>
          <a:p>
            <a:pPr/>
            <a:r>
              <a:t>Title Text</a:t>
            </a:r>
          </a:p>
        </p:txBody>
      </p:sp>
      <p:sp>
        <p:nvSpPr>
          <p:cNvPr id="129" name="Slide Number"/>
          <p:cNvSpPr txBox="1"/>
          <p:nvPr>
            <p:ph type="sldNum" sz="quarter" idx="2"/>
          </p:nvPr>
        </p:nvSpPr>
        <p:spPr>
          <a:xfrm>
            <a:off x="4419600" y="4627562"/>
            <a:ext cx="2133600" cy="279401"/>
          </a:xfrm>
          <a:prstGeom prst="rect">
            <a:avLst/>
          </a:prstGeom>
        </p:spPr>
        <p:txBody>
          <a:bodyPr lIns="45719" tIns="45719" rIns="45719" bIns="4571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HEADER">
    <p:spTree>
      <p:nvGrpSpPr>
        <p:cNvPr id="1" name=""/>
        <p:cNvGrpSpPr/>
        <p:nvPr/>
      </p:nvGrpSpPr>
      <p:grpSpPr>
        <a:xfrm>
          <a:off x="0" y="0"/>
          <a:ext cx="0" cy="0"/>
          <a:chOff x="0" y="0"/>
          <a:chExt cx="0" cy="0"/>
        </a:xfrm>
      </p:grpSpPr>
      <p:pic>
        <p:nvPicPr>
          <p:cNvPr id="21"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22" name="Title Text"/>
          <p:cNvSpPr txBox="1"/>
          <p:nvPr>
            <p:ph type="title"/>
          </p:nvPr>
        </p:nvSpPr>
        <p:spPr>
          <a:xfrm>
            <a:off x="311699" y="2150849"/>
            <a:ext cx="8520602" cy="841801"/>
          </a:xfrm>
          <a:prstGeom prst="rect">
            <a:avLst/>
          </a:prstGeom>
        </p:spPr>
        <p:txBody>
          <a:bodyPr anchor="ctr"/>
          <a:lstStyle>
            <a:lvl1pPr algn="ctr">
              <a:defRPr sz="3600"/>
            </a:lvl1pPr>
          </a:lstStyle>
          <a:p>
            <a:pPr/>
            <a:r>
              <a:t>Title Text</a:t>
            </a:r>
          </a:p>
        </p:txBody>
      </p:sp>
      <p:sp>
        <p:nvSpPr>
          <p:cNvPr id="23" name="Slide Number"/>
          <p:cNvSpPr txBox="1"/>
          <p:nvPr>
            <p:ph type="sldNum" sz="quarter" idx="2"/>
          </p:nvPr>
        </p:nvSpPr>
        <p:spPr>
          <a:xfrm>
            <a:off x="4419600" y="4627562"/>
            <a:ext cx="2133600" cy="279401"/>
          </a:xfrm>
          <a:prstGeom prst="rect">
            <a:avLst/>
          </a:prstGeom>
        </p:spPr>
        <p:txBody>
          <a:bodyPr lIns="45719" tIns="45719" rIns="45719" bIns="4571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30" name="Title Text"/>
          <p:cNvSpPr txBox="1"/>
          <p:nvPr>
            <p:ph type="title"/>
          </p:nvPr>
        </p:nvSpPr>
        <p:spPr>
          <a:prstGeom prst="rect">
            <a:avLst/>
          </a:prstGeom>
        </p:spPr>
        <p:txBody>
          <a:bodyPr/>
          <a:lstStyle/>
          <a:p>
            <a:pPr/>
            <a:r>
              <a:t>Title Text</a:t>
            </a:r>
          </a:p>
        </p:txBody>
      </p:sp>
      <p:sp>
        <p:nvSpPr>
          <p:cNvPr id="3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spTree>
      <p:nvGrpSpPr>
        <p:cNvPr id="1" name=""/>
        <p:cNvGrpSpPr/>
        <p:nvPr/>
      </p:nvGrpSpPr>
      <p:grpSpPr>
        <a:xfrm>
          <a:off x="0" y="0"/>
          <a:ext cx="0" cy="0"/>
          <a:chOff x="0" y="0"/>
          <a:chExt cx="0" cy="0"/>
        </a:xfrm>
      </p:grpSpPr>
      <p:pic>
        <p:nvPicPr>
          <p:cNvPr id="39"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40" name="Title Text"/>
          <p:cNvSpPr txBox="1"/>
          <p:nvPr>
            <p:ph type="title"/>
          </p:nvPr>
        </p:nvSpPr>
        <p:spPr>
          <a:prstGeom prst="rect">
            <a:avLst/>
          </a:prstGeom>
        </p:spPr>
        <p:txBody>
          <a:bodyPr/>
          <a:lstStyle/>
          <a:p>
            <a:pPr/>
            <a:r>
              <a:t>Title Text</a:t>
            </a:r>
          </a:p>
        </p:txBody>
      </p:sp>
      <p:sp>
        <p:nvSpPr>
          <p:cNvPr id="41" name="Body Level One…"/>
          <p:cNvSpPr txBox="1"/>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Body Level One</a:t>
            </a:r>
          </a:p>
          <a:p>
            <a:pPr lvl="1"/>
            <a:r>
              <a:t>Body Level Two</a:t>
            </a:r>
          </a:p>
          <a:p>
            <a:pPr lvl="2"/>
            <a:r>
              <a:t>Body Level Three</a:t>
            </a:r>
          </a:p>
          <a:p>
            <a:pPr lvl="3"/>
            <a:r>
              <a:t>Body Level Four</a:t>
            </a:r>
          </a:p>
          <a:p>
            <a:pPr lvl="4"/>
            <a:r>
              <a:t>Body Level Five</a:t>
            </a:r>
          </a:p>
        </p:txBody>
      </p:sp>
      <p:sp>
        <p:nvSpPr>
          <p:cNvPr id="42" name="Google Shape;21;p5"/>
          <p:cNvSpPr txBox="1"/>
          <p:nvPr>
            <p:ph type="body" sz="half" idx="21"/>
          </p:nvPr>
        </p:nvSpPr>
        <p:spPr>
          <a:xfrm>
            <a:off x="4832399" y="1152475"/>
            <a:ext cx="3999902" cy="3416400"/>
          </a:xfrm>
          <a:prstGeom prst="rect">
            <a:avLst/>
          </a:prstGeom>
        </p:spPr>
        <p:txBody>
          <a:bodyPr/>
          <a:lstStyle/>
          <a:p>
            <a:pPr indent="-317500">
              <a:buSzPts val="1400"/>
              <a:defRPr sz="1400"/>
            </a:pP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ONLY">
    <p:spTree>
      <p:nvGrpSpPr>
        <p:cNvPr id="1" name=""/>
        <p:cNvGrpSpPr/>
        <p:nvPr/>
      </p:nvGrpSpPr>
      <p:grpSpPr>
        <a:xfrm>
          <a:off x="0" y="0"/>
          <a:ext cx="0" cy="0"/>
          <a:chOff x="0" y="0"/>
          <a:chExt cx="0" cy="0"/>
        </a:xfrm>
      </p:grpSpPr>
      <p:pic>
        <p:nvPicPr>
          <p:cNvPr id="50"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51" name="Title Text"/>
          <p:cNvSpPr txBox="1"/>
          <p:nvPr>
            <p:ph type="title"/>
          </p:nvPr>
        </p:nvSpPr>
        <p:spPr>
          <a:prstGeom prst="rect">
            <a:avLst/>
          </a:prstGeom>
        </p:spPr>
        <p:txBody>
          <a:bodyPr/>
          <a:lstStyle/>
          <a:p>
            <a:pPr/>
            <a:r>
              <a:t>Title Text</a:t>
            </a:r>
          </a:p>
        </p:txBody>
      </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NE_COLUMN_TEXT">
    <p:spTree>
      <p:nvGrpSpPr>
        <p:cNvPr id="1" name=""/>
        <p:cNvGrpSpPr/>
        <p:nvPr/>
      </p:nvGrpSpPr>
      <p:grpSpPr>
        <a:xfrm>
          <a:off x="0" y="0"/>
          <a:ext cx="0" cy="0"/>
          <a:chOff x="0" y="0"/>
          <a:chExt cx="0" cy="0"/>
        </a:xfrm>
      </p:grpSpPr>
      <p:pic>
        <p:nvPicPr>
          <p:cNvPr id="59"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60" name="Title Text"/>
          <p:cNvSpPr txBox="1"/>
          <p:nvPr>
            <p:ph type="title"/>
          </p:nvPr>
        </p:nvSpPr>
        <p:spPr>
          <a:xfrm>
            <a:off x="311699" y="555600"/>
            <a:ext cx="2808001" cy="755700"/>
          </a:xfrm>
          <a:prstGeom prst="rect">
            <a:avLst/>
          </a:prstGeom>
        </p:spPr>
        <p:txBody>
          <a:bodyPr anchor="b"/>
          <a:lstStyle>
            <a:lvl1pPr>
              <a:defRPr sz="2400"/>
            </a:lvl1pPr>
          </a:lstStyle>
          <a:p>
            <a:pPr/>
            <a:r>
              <a:t>Title Text</a:t>
            </a:r>
          </a:p>
        </p:txBody>
      </p:sp>
      <p:sp>
        <p:nvSpPr>
          <p:cNvPr id="61" name="Body Level One…"/>
          <p:cNvSpPr txBox="1"/>
          <p:nvPr>
            <p:ph type="body" idx="1"/>
          </p:nvPr>
        </p:nvSpPr>
        <p:spPr>
          <a:xfrm>
            <a:off x="311699" y="1389599"/>
            <a:ext cx="86247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p:spTree>
      <p:nvGrpSpPr>
        <p:cNvPr id="1" name=""/>
        <p:cNvGrpSpPr/>
        <p:nvPr/>
      </p:nvGrpSpPr>
      <p:grpSpPr>
        <a:xfrm>
          <a:off x="0" y="0"/>
          <a:ext cx="0" cy="0"/>
          <a:chOff x="0" y="0"/>
          <a:chExt cx="0" cy="0"/>
        </a:xfrm>
      </p:grpSpPr>
      <p:pic>
        <p:nvPicPr>
          <p:cNvPr id="69"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70" name="Title Text"/>
          <p:cNvSpPr txBox="1"/>
          <p:nvPr>
            <p:ph type="title"/>
          </p:nvPr>
        </p:nvSpPr>
        <p:spPr>
          <a:xfrm>
            <a:off x="490250" y="450149"/>
            <a:ext cx="6367801" cy="4090801"/>
          </a:xfrm>
          <a:prstGeom prst="rect">
            <a:avLst/>
          </a:prstGeom>
        </p:spPr>
        <p:txBody>
          <a:bodyPr anchor="ctr"/>
          <a:lstStyle>
            <a:lvl1pPr>
              <a:defRPr sz="4800"/>
            </a:lvl1p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TITLE_AND_DESCRIPTION">
    <p:spTree>
      <p:nvGrpSpPr>
        <p:cNvPr id="1" name=""/>
        <p:cNvGrpSpPr/>
        <p:nvPr/>
      </p:nvGrpSpPr>
      <p:grpSpPr>
        <a:xfrm>
          <a:off x="0" y="0"/>
          <a:ext cx="0" cy="0"/>
          <a:chOff x="0" y="0"/>
          <a:chExt cx="0" cy="0"/>
        </a:xfrm>
      </p:grpSpPr>
      <p:pic>
        <p:nvPicPr>
          <p:cNvPr id="78"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79" name="Google Shape;34;p9"/>
          <p:cNvSpPr/>
          <p:nvPr/>
        </p:nvSpPr>
        <p:spPr>
          <a:xfrm>
            <a:off x="4572000" y="-125"/>
            <a:ext cx="4572000" cy="5143501"/>
          </a:xfrm>
          <a:prstGeom prst="rect">
            <a:avLst/>
          </a:prstGeom>
          <a:solidFill>
            <a:srgbClr val="EEEEEE"/>
          </a:solidFill>
          <a:ln w="12700">
            <a:miter lim="400000"/>
          </a:ln>
        </p:spPr>
        <p:txBody>
          <a:bodyPr lIns="45719" rIns="45719" anchor="ctr"/>
          <a:lstStyle/>
          <a:p>
            <a:pPr/>
          </a:p>
        </p:txBody>
      </p:sp>
      <p:sp>
        <p:nvSpPr>
          <p:cNvPr id="80" name="Title Text"/>
          <p:cNvSpPr txBox="1"/>
          <p:nvPr>
            <p:ph type="title"/>
          </p:nvPr>
        </p:nvSpPr>
        <p:spPr>
          <a:xfrm>
            <a:off x="265500" y="1233175"/>
            <a:ext cx="4045200" cy="1482301"/>
          </a:xfrm>
          <a:prstGeom prst="rect">
            <a:avLst/>
          </a:prstGeom>
        </p:spPr>
        <p:txBody>
          <a:bodyPr anchor="b"/>
          <a:lstStyle>
            <a:lvl1pPr algn="ctr">
              <a:defRPr sz="4200"/>
            </a:lvl1pPr>
          </a:lstStyle>
          <a:p>
            <a:pPr/>
            <a:r>
              <a:t>Title Text</a:t>
            </a:r>
          </a:p>
        </p:txBody>
      </p:sp>
      <p:sp>
        <p:nvSpPr>
          <p:cNvPr id="81" name="Body Level One…"/>
          <p:cNvSpPr txBox="1"/>
          <p:nvPr>
            <p:ph type="body" sz="quarter" idx="1"/>
          </p:nvPr>
        </p:nvSpPr>
        <p:spPr>
          <a:xfrm>
            <a:off x="265500" y="2803075"/>
            <a:ext cx="4045200" cy="1235101"/>
          </a:xfrm>
          <a:prstGeom prst="rect">
            <a:avLst/>
          </a:prstGeom>
        </p:spPr>
        <p:txBody>
          <a:bodyPr anchor="ct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pPr/>
            <a:r>
              <a:t>Body Level One</a:t>
            </a:r>
          </a:p>
          <a:p>
            <a:pPr lvl="1"/>
            <a:r>
              <a:t>Body Level Two</a:t>
            </a:r>
          </a:p>
          <a:p>
            <a:pPr lvl="2"/>
            <a:r>
              <a:t>Body Level Three</a:t>
            </a:r>
          </a:p>
          <a:p>
            <a:pPr lvl="3"/>
            <a:r>
              <a:t>Body Level Four</a:t>
            </a:r>
          </a:p>
          <a:p>
            <a:pPr lvl="4"/>
            <a:r>
              <a:t>Body Level Five</a:t>
            </a:r>
          </a:p>
        </p:txBody>
      </p:sp>
      <p:sp>
        <p:nvSpPr>
          <p:cNvPr id="82" name="Google Shape;37;p9"/>
          <p:cNvSpPr txBox="1"/>
          <p:nvPr>
            <p:ph type="body" sz="half" idx="21"/>
          </p:nvPr>
        </p:nvSpPr>
        <p:spPr>
          <a:xfrm>
            <a:off x="4939500" y="724074"/>
            <a:ext cx="3837000" cy="3695102"/>
          </a:xfrm>
          <a:prstGeom prst="rect">
            <a:avLst/>
          </a:prstGeom>
        </p:spPr>
        <p:txBody>
          <a:bodyPr anchor="ctr"/>
          <a:lstStyle/>
          <a:p>
            <a:pP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PTION_ONLY">
    <p:spTree>
      <p:nvGrpSpPr>
        <p:cNvPr id="1" name=""/>
        <p:cNvGrpSpPr/>
        <p:nvPr/>
      </p:nvGrpSpPr>
      <p:grpSpPr>
        <a:xfrm>
          <a:off x="0" y="0"/>
          <a:ext cx="0" cy="0"/>
          <a:chOff x="0" y="0"/>
          <a:chExt cx="0" cy="0"/>
        </a:xfrm>
      </p:grpSpPr>
      <p:pic>
        <p:nvPicPr>
          <p:cNvPr id="90" name="iCardio survey copy 1.pngGoogle Shape;8;p1" descr="iCardio survey copy 1.pngGoogle Shape;8;p1"/>
          <p:cNvPicPr>
            <a:picLocks noChangeAspect="1"/>
          </p:cNvPicPr>
          <p:nvPr/>
        </p:nvPicPr>
        <p:blipFill>
          <a:blip r:embed="rId2">
            <a:extLst/>
          </a:blip>
          <a:stretch>
            <a:fillRect/>
          </a:stretch>
        </p:blipFill>
        <p:spPr>
          <a:xfrm>
            <a:off x="7859669" y="130849"/>
            <a:ext cx="1161472" cy="572702"/>
          </a:xfrm>
          <a:prstGeom prst="rect">
            <a:avLst/>
          </a:prstGeom>
          <a:ln w="12700">
            <a:miter lim="400000"/>
          </a:ln>
        </p:spPr>
      </p:pic>
      <p:sp>
        <p:nvSpPr>
          <p:cNvPr id="91" name="Body Level One…"/>
          <p:cNvSpPr txBox="1"/>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iCardio survey copy 1.pngGoogle Shape;8;p1" descr="iCardio survey copy 1.pngGoogle Shape;8;p1"/>
          <p:cNvPicPr>
            <a:picLocks noChangeAspect="1"/>
          </p:cNvPicPr>
          <p:nvPr/>
        </p:nvPicPr>
        <p:blipFill>
          <a:blip r:embed="rId3">
            <a:extLst/>
          </a:blip>
          <a:stretch>
            <a:fillRect/>
          </a:stretch>
        </p:blipFill>
        <p:spPr>
          <a:xfrm>
            <a:off x="7859669" y="130849"/>
            <a:ext cx="1161472" cy="572702"/>
          </a:xfrm>
          <a:prstGeom prst="rect">
            <a:avLst/>
          </a:prstGeom>
          <a:ln w="12700">
            <a:miter lim="400000"/>
          </a:ln>
        </p:spPr>
      </p:pic>
      <p:sp>
        <p:nvSpPr>
          <p:cNvPr id="3" name="Title Text"/>
          <p:cNvSpPr txBox="1"/>
          <p:nvPr>
            <p:ph type="title"/>
          </p:nvPr>
        </p:nvSpPr>
        <p:spPr>
          <a:xfrm>
            <a:off x="311699" y="292624"/>
            <a:ext cx="8520602" cy="5727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Title Text</a:t>
            </a:r>
          </a:p>
        </p:txBody>
      </p:sp>
      <p:sp>
        <p:nvSpPr>
          <p:cNvPr id="4" name="Body Level One…"/>
          <p:cNvSpPr txBox="1"/>
          <p:nvPr>
            <p:ph type="body" idx="1"/>
          </p:nvPr>
        </p:nvSpPr>
        <p:spPr>
          <a:xfrm>
            <a:off x="311699" y="1491039"/>
            <a:ext cx="8520602" cy="34164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8472458" y="4669900"/>
            <a:ext cx="393318" cy="380234"/>
          </a:xfrm>
          <a:prstGeom prst="rect">
            <a:avLst/>
          </a:prstGeom>
          <a:ln w="12700">
            <a:miter lim="400000"/>
          </a:ln>
        </p:spPr>
        <p:txBody>
          <a:bodyPr wrap="none" lIns="91424" tIns="91424" rIns="91424" bIns="91424" anchor="ctr">
            <a:spAutoFit/>
          </a:body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b="1" baseline="0" cap="none" i="0" spc="0" strike="noStrike" sz="3400" u="none">
          <a:solidFill>
            <a:srgbClr val="338310"/>
          </a:solidFill>
          <a:uFillTx/>
          <a:latin typeface="Helvetica Neue"/>
          <a:ea typeface="Helvetica Neue"/>
          <a:cs typeface="Helvetica Neue"/>
          <a:sym typeface="Helvetica Neue"/>
        </a:defRPr>
      </a:lvl9pPr>
    </p:titleStyle>
    <p:bodyStyle>
      <a:lvl1pPr marL="457200" marR="0" indent="-342900"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1pPr>
      <a:lvl2pPr marL="10051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2pPr>
      <a:lvl3pPr marL="14623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3pPr>
      <a:lvl4pPr marL="19195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4pPr>
      <a:lvl5pPr marL="23767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5pPr>
      <a:lvl6pPr marL="28339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6pPr>
      <a:lvl7pPr marL="32911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7pPr>
      <a:lvl8pPr marL="37483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8pPr>
      <a:lvl9pPr marL="4205514" marR="0" indent="-408214" algn="l" defTabSz="914400" rtl="0" latinLnBrk="0">
        <a:lnSpc>
          <a:spcPct val="115000"/>
        </a:lnSpc>
        <a:spcBef>
          <a:spcPts val="0"/>
        </a:spcBef>
        <a:spcAft>
          <a:spcPts val="0"/>
        </a:spcAft>
        <a:buClr>
          <a:srgbClr val="000000"/>
        </a:buClr>
        <a:buSzPts val="1800"/>
        <a:buFont typeface="Helvetica Neue"/>
        <a:buChar char="■"/>
        <a:tabLst/>
        <a:defRPr b="0" baseline="0" cap="none" i="0" spc="0" strike="noStrike" sz="1800" u="none">
          <a:solidFill>
            <a:srgbClr val="000000"/>
          </a:solidFill>
          <a:uFillTx/>
          <a:latin typeface="Helvetica Neue"/>
          <a:ea typeface="Helvetica Neue"/>
          <a:cs typeface="Helvetica Neue"/>
          <a:sym typeface="Helvetica Neue"/>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hyperlink" Target="https://www.globalcardiology.info/site/article/view/70"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hyperlink" Target="https://www.globalcardiology.info/site/article/view/70"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hyperlink" Target="https://www.globalcardiology.info/site/article/view/70"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hyperlink" Target="https://www.globalcardiology.info/site/article/view/70"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hyperlink" Target="https://www.globalcardiology.info/site/article/view/70"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hyperlink" Target="https://www.globalcardiology.info/site/article/view/70"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hyperlink" Target="https://www.globalcardiology.info/site/article/view/70"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hyperlink" Target="https://www.globalcardiology.info/site/article/view/70"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hyperlink" Target="https://www.globalcardiology.info/site/article/view/70"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hyperlink" Target="https://www.globalcardiology.info/site/article/view/70"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globalcardiology.info/site/article/view/70"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hyperlink" Target="https://www.globalcardiology.info/site/article/view/70"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hyperlink" Target="https://www.globalcardiology.info/site/article/view/70"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hyperlink" Target="https://www.globalcardiology.info/site/article/view/70"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hyperlink" Target="https://www.globalcardiology.info/site/article/view/70"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hyperlink" Target="https://www.globalcardiology.info/site/article/view/70" TargetMode="Externa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hyperlink" Target="https://www.globalcardiology.info/site/article/view/70"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hyperlink" Target="https://www.globalcardiology.info/site/article/view/70"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hyperlink" Target="https://www.globalcardiology.info/site/article/view/70"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hyperlink" Target="https://www.globalcardiology.info/site/article/view/70"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hyperlink" Target="https://www.globalcardiology.info/site/article/view/70"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globalcardiology.info/site/article/view/70" TargetMode="Externa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hyperlink" Target="https://www.globalcardiology.info/site/article/view/70"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 Id="rId3" Type="http://schemas.openxmlformats.org/officeDocument/2006/relationships/hyperlink" Target="https://www.globalcardiology.info/site/article/view/70"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hyperlink" Target="https://www.globalcardiology.info/site/article/view/70"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hyperlink" Target="https://www.globalcardiology.info/site/article/view/70"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hyperlink" Target="https://www.globalcardiology.info/site/article/view/70"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hyperlink" Target="https://www.globalcardiology.info/site/article/view/70"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Google Shape;52;p13"/>
          <p:cNvSpPr txBox="1"/>
          <p:nvPr>
            <p:ph type="title"/>
          </p:nvPr>
        </p:nvSpPr>
        <p:spPr>
          <a:xfrm>
            <a:off x="785625" y="1780300"/>
            <a:ext cx="7572600" cy="1147201"/>
          </a:xfrm>
          <a:prstGeom prst="rect">
            <a:avLst/>
          </a:prstGeom>
        </p:spPr>
        <p:txBody>
          <a:bodyPr anchor="ctr"/>
          <a:lstStyle/>
          <a:p>
            <a:pPr algn="ctr" defTabSz="804672">
              <a:lnSpc>
                <a:spcPct val="115000"/>
              </a:lnSpc>
              <a:defRPr sz="2904">
                <a:solidFill>
                  <a:srgbClr val="FFFFFF"/>
                </a:solidFill>
              </a:defRPr>
            </a:pPr>
            <a:r>
              <a:t>The iCARDIO Alliance</a:t>
            </a:r>
          </a:p>
          <a:p>
            <a:pPr algn="ctr" defTabSz="804672">
              <a:lnSpc>
                <a:spcPct val="115000"/>
              </a:lnSpc>
              <a:defRPr sz="2904">
                <a:solidFill>
                  <a:srgbClr val="FFFFFF"/>
                </a:solidFill>
              </a:defRPr>
            </a:pPr>
            <a:r>
              <a:t>Global Implementation Guidelines</a:t>
            </a:r>
          </a:p>
        </p:txBody>
      </p:sp>
      <p:sp>
        <p:nvSpPr>
          <p:cNvPr id="139" name="Google Shape;53;p13"/>
          <p:cNvSpPr txBox="1"/>
          <p:nvPr/>
        </p:nvSpPr>
        <p:spPr>
          <a:xfrm>
            <a:off x="2758094" y="2998174"/>
            <a:ext cx="3958017" cy="546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algn="ctr" defTabSz="685800">
              <a:lnSpc>
                <a:spcPct val="115000"/>
              </a:lnSpc>
              <a:defRPr b="1" sz="2400">
                <a:solidFill>
                  <a:schemeClr val="accent6"/>
                </a:solidFill>
                <a:latin typeface="Helvetica Neue"/>
                <a:ea typeface="Helvetica Neue"/>
                <a:cs typeface="Helvetica Neue"/>
                <a:sym typeface="Helvetica Neue"/>
              </a:defRPr>
            </a:lvl1pPr>
          </a:lstStyle>
          <a:p>
            <a:pPr/>
            <a:r>
              <a:t>on Heart Failure</a:t>
            </a:r>
          </a:p>
        </p:txBody>
      </p:sp>
      <p:sp>
        <p:nvSpPr>
          <p:cNvPr id="140" name="Google Shape;54;p13"/>
          <p:cNvSpPr/>
          <p:nvPr/>
        </p:nvSpPr>
        <p:spPr>
          <a:xfrm>
            <a:off x="3273287" y="4161449"/>
            <a:ext cx="2447235" cy="748801"/>
          </a:xfrm>
          <a:prstGeom prst="roundRect">
            <a:avLst>
              <a:gd name="adj" fmla="val 16667"/>
            </a:avLst>
          </a:prstGeom>
          <a:solidFill>
            <a:srgbClr val="6D9EEB"/>
          </a:solidFill>
          <a:ln w="12700">
            <a:miter lim="400000"/>
          </a:ln>
        </p:spPr>
        <p:txBody>
          <a:bodyPr lIns="45719" rIns="45719" anchor="ctr"/>
          <a:lstStyle/>
          <a:p>
            <a:pPr algn="ctr"/>
          </a:p>
        </p:txBody>
      </p:sp>
      <p:sp>
        <p:nvSpPr>
          <p:cNvPr id="141" name="Google Shape;55;p13"/>
          <p:cNvSpPr txBox="1"/>
          <p:nvPr/>
        </p:nvSpPr>
        <p:spPr>
          <a:xfrm>
            <a:off x="3609966" y="4305032"/>
            <a:ext cx="1773877" cy="46832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800">
                <a:solidFill>
                  <a:srgbClr val="FFFFFF"/>
                </a:solidFill>
                <a:latin typeface="Helvetica Neue"/>
                <a:ea typeface="Helvetica Neue"/>
                <a:cs typeface="Helvetica Neue"/>
                <a:sym typeface="Helvetica Neue"/>
              </a:defRPr>
            </a:lvl1pPr>
          </a:lstStyle>
          <a:p>
            <a:pPr/>
            <a:r>
              <a:t>HF 2025</a:t>
            </a:r>
          </a:p>
        </p:txBody>
      </p:sp>
      <p:sp>
        <p:nvSpPr>
          <p:cNvPr id="142" name="Google Shape;56;p13"/>
          <p:cNvSpPr/>
          <p:nvPr/>
        </p:nvSpPr>
        <p:spPr>
          <a:xfrm>
            <a:off x="6851373" y="117899"/>
            <a:ext cx="2160452" cy="962154"/>
          </a:xfrm>
          <a:prstGeom prst="roundRect">
            <a:avLst>
              <a:gd name="adj" fmla="val 16667"/>
            </a:avLst>
          </a:prstGeom>
          <a:solidFill>
            <a:srgbClr val="FFFFFF"/>
          </a:solidFill>
          <a:ln w="12700">
            <a:miter lim="400000"/>
          </a:ln>
        </p:spPr>
        <p:txBody>
          <a:bodyPr lIns="45719" rIns="45719" anchor="ctr"/>
          <a:lstStyle/>
          <a:p>
            <a:pPr algn="ctr"/>
          </a:p>
        </p:txBody>
      </p:sp>
      <p:pic>
        <p:nvPicPr>
          <p:cNvPr id="143" name="iCardio survey copy 1.pngGoogle Shape;57;p13" descr="iCardio survey copy 1.pngGoogle Shape;57;p13"/>
          <p:cNvPicPr>
            <a:picLocks noChangeAspect="1"/>
          </p:cNvPicPr>
          <p:nvPr/>
        </p:nvPicPr>
        <p:blipFill>
          <a:blip r:embed="rId3">
            <a:extLst/>
          </a:blip>
          <a:stretch>
            <a:fillRect/>
          </a:stretch>
        </p:blipFill>
        <p:spPr>
          <a:xfrm>
            <a:off x="7080118" y="240750"/>
            <a:ext cx="1518614" cy="7488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extLst/>
          </a:blip>
          <a:srcRect l="963" t="0" r="0" b="55653"/>
          <a:stretch>
            <a:fillRect/>
          </a:stretch>
        </p:blipFill>
        <p:spPr>
          <a:xfrm>
            <a:off x="43580" y="1736040"/>
            <a:ext cx="4144570" cy="2402320"/>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01" name="Image" descr="Image"/>
          <p:cNvPicPr>
            <a:picLocks noChangeAspect="1"/>
          </p:cNvPicPr>
          <p:nvPr/>
        </p:nvPicPr>
        <p:blipFill>
          <a:blip r:embed="rId2">
            <a:extLst/>
          </a:blip>
          <a:srcRect l="0" t="44115" r="0" b="0"/>
          <a:stretch>
            <a:fillRect/>
          </a:stretch>
        </p:blipFill>
        <p:spPr>
          <a:xfrm>
            <a:off x="4239559" y="1174401"/>
            <a:ext cx="4800573" cy="3472795"/>
          </a:xfrm>
          <a:prstGeom prst="rect">
            <a:avLst/>
          </a:prstGeom>
          <a:ln w="12700">
            <a:miter lim="400000"/>
          </a:ln>
          <a:effectLst>
            <a:outerShdw sx="100000" sy="100000" kx="0" ky="0" algn="b" rotWithShape="0" blurRad="292100" dist="139700" dir="2700000">
              <a:srgbClr val="333333">
                <a:alpha val="64999"/>
              </a:srgbClr>
            </a:outerShdw>
          </a:effectLst>
        </p:spPr>
      </p:pic>
      <p:sp>
        <p:nvSpPr>
          <p:cNvPr id="202" name="Recommandations for the diagnostic tests in patients with heart failure"/>
          <p:cNvSpPr txBox="1"/>
          <p:nvPr>
            <p:ph type="title"/>
          </p:nvPr>
        </p:nvSpPr>
        <p:spPr>
          <a:xfrm>
            <a:off x="311699" y="91317"/>
            <a:ext cx="8520602" cy="900154"/>
          </a:xfrm>
          <a:prstGeom prst="rect">
            <a:avLst/>
          </a:prstGeom>
        </p:spPr>
        <p:txBody>
          <a:bodyPr/>
          <a:lstStyle/>
          <a:p>
            <a:pPr defTabSz="1466416">
              <a:defRPr spc="-194" sz="2716"/>
            </a:pPr>
            <a:r>
              <a:t>Recommendations for diagnostic tests in HF patients </a:t>
            </a:r>
            <a:r>
              <a:rPr spc="0">
                <a:solidFill>
                  <a:srgbClr val="0A42AD"/>
                </a:solidFill>
              </a:rPr>
              <a:t>(</a:t>
            </a:r>
            <a:r>
              <a:rPr spc="0">
                <a:solidFill>
                  <a:srgbClr val="0A42AD"/>
                </a:solidFill>
              </a:rPr>
              <a:t>2/3)</a:t>
            </a:r>
          </a:p>
        </p:txBody>
      </p:sp>
      <p:sp>
        <p:nvSpPr>
          <p:cNvPr id="203"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1603309" y="940271"/>
            <a:ext cx="5937381" cy="3742889"/>
          </a:xfrm>
          <a:prstGeom prst="rect">
            <a:avLst/>
          </a:prstGeom>
          <a:ln w="12700">
            <a:miter lim="400000"/>
          </a:ln>
          <a:effectLst>
            <a:outerShdw sx="100000" sy="100000" kx="0" ky="0" algn="b" rotWithShape="0" blurRad="292100" dist="139700" dir="2700000">
              <a:srgbClr val="333333">
                <a:alpha val="64999"/>
              </a:srgbClr>
            </a:outerShdw>
          </a:effectLst>
        </p:spPr>
      </p:pic>
      <p:sp>
        <p:nvSpPr>
          <p:cNvPr id="206" name="Recommandations for the diagnostic tests in patients with heart failure"/>
          <p:cNvSpPr txBox="1"/>
          <p:nvPr>
            <p:ph type="title"/>
          </p:nvPr>
        </p:nvSpPr>
        <p:spPr>
          <a:xfrm>
            <a:off x="311699" y="-69563"/>
            <a:ext cx="8520602" cy="900154"/>
          </a:xfrm>
          <a:prstGeom prst="rect">
            <a:avLst/>
          </a:prstGeom>
        </p:spPr>
        <p:txBody>
          <a:bodyPr/>
          <a:lstStyle/>
          <a:p>
            <a:pPr defTabSz="1466416">
              <a:defRPr spc="-194" sz="2716"/>
            </a:pPr>
            <a:r>
              <a:t>Recommendations for diagnostic tests in HF patients </a:t>
            </a:r>
            <a:r>
              <a:rPr spc="0">
                <a:solidFill>
                  <a:srgbClr val="0A42AD"/>
                </a:solidFill>
              </a:rPr>
              <a:t>(</a:t>
            </a:r>
            <a:r>
              <a:rPr spc="0">
                <a:solidFill>
                  <a:srgbClr val="0A42AD"/>
                </a:solidFill>
              </a:rPr>
              <a:t>3/3)</a:t>
            </a:r>
          </a:p>
        </p:txBody>
      </p:sp>
      <p:sp>
        <p:nvSpPr>
          <p:cNvPr id="207"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Recommendations for prevention and diagnosis of heart failure"/>
          <p:cNvSpPr txBox="1"/>
          <p:nvPr>
            <p:ph type="title"/>
          </p:nvPr>
        </p:nvSpPr>
        <p:spPr>
          <a:xfrm>
            <a:off x="311699" y="-1"/>
            <a:ext cx="8520602" cy="572702"/>
          </a:xfrm>
          <a:prstGeom prst="rect">
            <a:avLst/>
          </a:prstGeom>
        </p:spPr>
        <p:txBody>
          <a:bodyPr/>
          <a:lstStyle/>
          <a:p>
            <a:pPr defTabSz="614461">
              <a:defRPr spc="-45" sz="1260"/>
            </a:pPr>
            <a:r>
              <a:t>Recommendations for </a:t>
            </a:r>
            <a:r>
              <a:t>HF </a:t>
            </a:r>
            <a:r>
              <a:t>prevention and </a:t>
            </a:r>
            <a:br/>
            <a:r>
              <a:t>diagnosis </a:t>
            </a:r>
          </a:p>
        </p:txBody>
      </p:sp>
      <p:pic>
        <p:nvPicPr>
          <p:cNvPr id="210" name="Image" descr="Image"/>
          <p:cNvPicPr>
            <a:picLocks noChangeAspect="1"/>
          </p:cNvPicPr>
          <p:nvPr/>
        </p:nvPicPr>
        <p:blipFill>
          <a:blip r:embed="rId2">
            <a:extLst/>
          </a:blip>
          <a:srcRect l="0" t="10663" r="0" b="2408"/>
          <a:stretch>
            <a:fillRect/>
          </a:stretch>
        </p:blipFill>
        <p:spPr>
          <a:xfrm>
            <a:off x="2625805" y="605259"/>
            <a:ext cx="3892390" cy="4013977"/>
          </a:xfrm>
          <a:prstGeom prst="rect">
            <a:avLst/>
          </a:prstGeom>
          <a:ln w="12700">
            <a:miter lim="400000"/>
          </a:ln>
          <a:effectLst>
            <a:outerShdw sx="100000" sy="100000" kx="0" ky="0" algn="b" rotWithShape="0" blurRad="292100" dist="139700" dir="2700000">
              <a:srgbClr val="333333">
                <a:alpha val="64999"/>
              </a:srgbClr>
            </a:outerShdw>
          </a:effectLst>
        </p:spPr>
      </p:pic>
      <p:sp>
        <p:nvSpPr>
          <p:cNvPr id="211"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fill="hold">
                                  <p:stCondLst>
                                    <p:cond delay="0"/>
                                  </p:stCondLst>
                                  <p:childTnLst>
                                    <p:animScale>
                                      <p:cBhvr>
                                        <p:cTn id="6" dur="2000" fill="hold"/>
                                        <p:tgtEl>
                                          <p:spTgt spid="210"/>
                                        </p:tgtEl>
                                      </p:cBhvr>
                                      <p:by x="150000" y="15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Recommendations for pharmacological therapies in patients with HF"/>
          <p:cNvSpPr txBox="1"/>
          <p:nvPr>
            <p:ph type="title"/>
          </p:nvPr>
        </p:nvSpPr>
        <p:spPr>
          <a:xfrm>
            <a:off x="311699" y="155118"/>
            <a:ext cx="8520602" cy="572702"/>
          </a:xfrm>
          <a:prstGeom prst="rect">
            <a:avLst/>
          </a:prstGeom>
        </p:spPr>
        <p:txBody>
          <a:bodyPr/>
          <a:lstStyle/>
          <a:p>
            <a:pPr defTabSz="702241">
              <a:defRPr spc="-90" sz="1260"/>
            </a:pPr>
            <a:r>
              <a:t>Recommendations for pharmacological </a:t>
            </a:r>
            <a:br/>
            <a:r>
              <a:t>therapies in patients with HF</a:t>
            </a:r>
            <a:r>
              <a:t> </a:t>
            </a:r>
            <a:r>
              <a:rPr>
                <a:solidFill>
                  <a:srgbClr val="0A42AD"/>
                </a:solidFill>
              </a:rPr>
              <a:t>(</a:t>
            </a:r>
            <a:r>
              <a:rPr>
                <a:solidFill>
                  <a:srgbClr val="0A42AD"/>
                </a:solidFill>
              </a:rPr>
              <a:t>1/4)</a:t>
            </a:r>
          </a:p>
        </p:txBody>
      </p:sp>
      <p:pic>
        <p:nvPicPr>
          <p:cNvPr id="214" name="Image" descr="Image"/>
          <p:cNvPicPr>
            <a:picLocks noChangeAspect="1"/>
          </p:cNvPicPr>
          <p:nvPr/>
        </p:nvPicPr>
        <p:blipFill>
          <a:blip r:embed="rId2">
            <a:extLst/>
          </a:blip>
          <a:srcRect l="0" t="0" r="0" b="53801"/>
          <a:stretch>
            <a:fillRect/>
          </a:stretch>
        </p:blipFill>
        <p:spPr>
          <a:xfrm>
            <a:off x="116731" y="1482554"/>
            <a:ext cx="4780360" cy="2727705"/>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15" name="Image" descr="Image"/>
          <p:cNvPicPr>
            <a:picLocks noChangeAspect="1"/>
          </p:cNvPicPr>
          <p:nvPr/>
        </p:nvPicPr>
        <p:blipFill>
          <a:blip r:embed="rId2">
            <a:extLst/>
          </a:blip>
          <a:srcRect l="0" t="45362" r="0" b="0"/>
          <a:stretch>
            <a:fillRect/>
          </a:stretch>
        </p:blipFill>
        <p:spPr>
          <a:xfrm>
            <a:off x="4985249" y="1482555"/>
            <a:ext cx="4042019" cy="2727704"/>
          </a:xfrm>
          <a:prstGeom prst="rect">
            <a:avLst/>
          </a:prstGeom>
          <a:ln w="12700">
            <a:miter lim="400000"/>
          </a:ln>
          <a:effectLst>
            <a:outerShdw sx="100000" sy="100000" kx="0" ky="0" algn="b" rotWithShape="0" blurRad="292100" dist="139700" dir="2700000">
              <a:srgbClr val="333333">
                <a:alpha val="64999"/>
              </a:srgbClr>
            </a:outerShdw>
          </a:effectLst>
        </p:spPr>
      </p:pic>
      <p:sp>
        <p:nvSpPr>
          <p:cNvPr id="216"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a:extLst/>
          </a:blip>
          <a:srcRect l="0" t="0" r="0" b="46052"/>
          <a:stretch>
            <a:fillRect/>
          </a:stretch>
        </p:blipFill>
        <p:spPr>
          <a:xfrm>
            <a:off x="116731" y="1398726"/>
            <a:ext cx="4455269" cy="3212815"/>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19" name="Image" descr="Image"/>
          <p:cNvPicPr>
            <a:picLocks noChangeAspect="1"/>
          </p:cNvPicPr>
          <p:nvPr/>
        </p:nvPicPr>
        <p:blipFill>
          <a:blip r:embed="rId2">
            <a:extLst/>
          </a:blip>
          <a:srcRect l="0" t="53320" r="0" b="0"/>
          <a:stretch>
            <a:fillRect/>
          </a:stretch>
        </p:blipFill>
        <p:spPr>
          <a:xfrm>
            <a:off x="4630365" y="1683163"/>
            <a:ext cx="4396903" cy="2743458"/>
          </a:xfrm>
          <a:prstGeom prst="rect">
            <a:avLst/>
          </a:prstGeom>
          <a:ln w="12700">
            <a:miter lim="400000"/>
          </a:ln>
          <a:effectLst>
            <a:outerShdw sx="100000" sy="100000" kx="0" ky="0" algn="b" rotWithShape="0" blurRad="292100" dist="139700" dir="2700000">
              <a:srgbClr val="333333">
                <a:alpha val="64999"/>
              </a:srgbClr>
            </a:outerShdw>
          </a:effectLst>
        </p:spPr>
      </p:pic>
      <p:sp>
        <p:nvSpPr>
          <p:cNvPr id="220" name="Recommendations for pharmacological therapies in patients with HF"/>
          <p:cNvSpPr txBox="1"/>
          <p:nvPr>
            <p:ph type="title"/>
          </p:nvPr>
        </p:nvSpPr>
        <p:spPr>
          <a:xfrm>
            <a:off x="311699" y="155118"/>
            <a:ext cx="8520602" cy="572702"/>
          </a:xfrm>
          <a:prstGeom prst="rect">
            <a:avLst/>
          </a:prstGeom>
        </p:spPr>
        <p:txBody>
          <a:bodyPr/>
          <a:lstStyle/>
          <a:p>
            <a:pPr defTabSz="702241">
              <a:defRPr spc="-90" sz="1260"/>
            </a:pPr>
            <a:r>
              <a:t>Recommendations for pharmacological </a:t>
            </a:r>
            <a:br/>
            <a:r>
              <a:t>therapies in patients with HF</a:t>
            </a:r>
            <a:r>
              <a:t> </a:t>
            </a:r>
            <a:r>
              <a:rPr>
                <a:solidFill>
                  <a:srgbClr val="0A42AD"/>
                </a:solidFill>
              </a:rPr>
              <a:t>(</a:t>
            </a:r>
            <a:r>
              <a:rPr>
                <a:solidFill>
                  <a:srgbClr val="0A42AD"/>
                </a:solidFill>
              </a:rPr>
              <a:t>2/4)</a:t>
            </a:r>
          </a:p>
        </p:txBody>
      </p:sp>
      <p:sp>
        <p:nvSpPr>
          <p:cNvPr id="221"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extLst/>
          </a:blip>
          <a:srcRect l="0" t="0" r="0" b="44811"/>
          <a:stretch>
            <a:fillRect/>
          </a:stretch>
        </p:blipFill>
        <p:spPr>
          <a:xfrm>
            <a:off x="116731" y="1362941"/>
            <a:ext cx="4346154" cy="3188962"/>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24" name="Image" descr="Image"/>
          <p:cNvPicPr>
            <a:picLocks noChangeAspect="1"/>
          </p:cNvPicPr>
          <p:nvPr/>
        </p:nvPicPr>
        <p:blipFill>
          <a:blip r:embed="rId2">
            <a:extLst/>
          </a:blip>
          <a:srcRect l="0" t="54428" r="0" b="0"/>
          <a:stretch>
            <a:fillRect/>
          </a:stretch>
        </p:blipFill>
        <p:spPr>
          <a:xfrm>
            <a:off x="4572000" y="1567389"/>
            <a:ext cx="4455268" cy="2699381"/>
          </a:xfrm>
          <a:prstGeom prst="rect">
            <a:avLst/>
          </a:prstGeom>
          <a:ln w="12700">
            <a:miter lim="400000"/>
          </a:ln>
          <a:effectLst>
            <a:outerShdw sx="100000" sy="100000" kx="0" ky="0" algn="b" rotWithShape="0" blurRad="292100" dist="139700" dir="2700000">
              <a:srgbClr val="333333">
                <a:alpha val="64999"/>
              </a:srgbClr>
            </a:outerShdw>
          </a:effectLst>
        </p:spPr>
      </p:pic>
      <p:sp>
        <p:nvSpPr>
          <p:cNvPr id="225" name="Recommendations for pharmacological therapies in patients with HF"/>
          <p:cNvSpPr txBox="1"/>
          <p:nvPr>
            <p:ph type="title"/>
          </p:nvPr>
        </p:nvSpPr>
        <p:spPr>
          <a:xfrm>
            <a:off x="311699" y="155118"/>
            <a:ext cx="8520602" cy="572702"/>
          </a:xfrm>
          <a:prstGeom prst="rect">
            <a:avLst/>
          </a:prstGeom>
        </p:spPr>
        <p:txBody>
          <a:bodyPr/>
          <a:lstStyle/>
          <a:p>
            <a:pPr defTabSz="702241">
              <a:defRPr spc="-90" sz="1260"/>
            </a:pPr>
            <a:r>
              <a:t>Recommendations for pharmacological </a:t>
            </a:r>
            <a:br/>
            <a:r>
              <a:t>therapies in patients with HF</a:t>
            </a:r>
            <a:r>
              <a:t> </a:t>
            </a:r>
            <a:r>
              <a:rPr>
                <a:solidFill>
                  <a:srgbClr val="0A42AD"/>
                </a:solidFill>
              </a:rPr>
              <a:t>(</a:t>
            </a:r>
            <a:r>
              <a:rPr>
                <a:solidFill>
                  <a:srgbClr val="0A42AD"/>
                </a:solidFill>
              </a:rPr>
              <a:t>3/4)</a:t>
            </a:r>
          </a:p>
        </p:txBody>
      </p:sp>
      <p:sp>
        <p:nvSpPr>
          <p:cNvPr id="226"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a:extLst/>
          </a:blip>
          <a:stretch>
            <a:fillRect/>
          </a:stretch>
        </p:blipFill>
        <p:spPr>
          <a:xfrm>
            <a:off x="2474858" y="935894"/>
            <a:ext cx="4021410" cy="3649091"/>
          </a:xfrm>
          <a:prstGeom prst="rect">
            <a:avLst/>
          </a:prstGeom>
          <a:ln w="12700">
            <a:miter lim="400000"/>
          </a:ln>
          <a:effectLst>
            <a:outerShdw sx="100000" sy="100000" kx="0" ky="0" algn="b" rotWithShape="0" blurRad="292100" dist="139700" dir="2700000">
              <a:srgbClr val="333333">
                <a:alpha val="64999"/>
              </a:srgbClr>
            </a:outerShdw>
          </a:effectLst>
        </p:spPr>
      </p:pic>
      <p:sp>
        <p:nvSpPr>
          <p:cNvPr id="229" name="Recommendations for pharmacological therapies in patients with HF"/>
          <p:cNvSpPr txBox="1"/>
          <p:nvPr>
            <p:ph type="title"/>
          </p:nvPr>
        </p:nvSpPr>
        <p:spPr>
          <a:xfrm>
            <a:off x="311697" y="-50027"/>
            <a:ext cx="8520602" cy="572702"/>
          </a:xfrm>
          <a:prstGeom prst="rect">
            <a:avLst/>
          </a:prstGeom>
        </p:spPr>
        <p:txBody>
          <a:bodyPr/>
          <a:lstStyle/>
          <a:p>
            <a:pPr defTabSz="702241">
              <a:defRPr spc="-90" sz="1260"/>
            </a:pPr>
            <a:r>
              <a:t>Recommendations for pharmacological </a:t>
            </a:r>
            <a:br/>
            <a:r>
              <a:t>therapies in patients with HF</a:t>
            </a:r>
            <a:r>
              <a:t> </a:t>
            </a:r>
            <a:r>
              <a:rPr>
                <a:solidFill>
                  <a:srgbClr val="0A42AD"/>
                </a:solidFill>
              </a:rPr>
              <a:t>(</a:t>
            </a:r>
            <a:r>
              <a:rPr>
                <a:solidFill>
                  <a:srgbClr val="0A42AD"/>
                </a:solidFill>
              </a:rPr>
              <a:t>4/4)</a:t>
            </a:r>
          </a:p>
        </p:txBody>
      </p:sp>
      <p:sp>
        <p:nvSpPr>
          <p:cNvPr id="230"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extLst/>
          </a:blip>
          <a:srcRect l="0" t="352" r="0" b="48622"/>
          <a:stretch>
            <a:fillRect/>
          </a:stretch>
        </p:blipFill>
        <p:spPr>
          <a:xfrm>
            <a:off x="140614" y="1422508"/>
            <a:ext cx="4256303" cy="2677358"/>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33" name="Image" descr="Image"/>
          <p:cNvPicPr>
            <a:picLocks noChangeAspect="1"/>
          </p:cNvPicPr>
          <p:nvPr/>
        </p:nvPicPr>
        <p:blipFill>
          <a:blip r:embed="rId2">
            <a:extLst/>
          </a:blip>
          <a:srcRect l="0" t="50271" r="0" b="0"/>
          <a:stretch>
            <a:fillRect/>
          </a:stretch>
        </p:blipFill>
        <p:spPr>
          <a:xfrm>
            <a:off x="4572000" y="1422506"/>
            <a:ext cx="4367277" cy="2677358"/>
          </a:xfrm>
          <a:prstGeom prst="rect">
            <a:avLst/>
          </a:prstGeom>
          <a:ln w="12700">
            <a:miter lim="400000"/>
          </a:ln>
          <a:effectLst>
            <a:outerShdw sx="100000" sy="100000" kx="0" ky="0" algn="b" rotWithShape="0" blurRad="292100" dist="139700" dir="2700000">
              <a:srgbClr val="333333">
                <a:alpha val="64999"/>
              </a:srgbClr>
            </a:outerShdw>
          </a:effectLst>
        </p:spPr>
      </p:pic>
      <p:sp>
        <p:nvSpPr>
          <p:cNvPr id="234" name="Recommendations for pharmacological therapies in patients with HF"/>
          <p:cNvSpPr txBox="1"/>
          <p:nvPr/>
        </p:nvSpPr>
        <p:spPr>
          <a:xfrm>
            <a:off x="311699" y="155118"/>
            <a:ext cx="8520602" cy="10361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defTabSz="1560536">
              <a:defRPr b="1" spc="-108" sz="2800">
                <a:solidFill>
                  <a:srgbClr val="338310"/>
                </a:solidFill>
                <a:latin typeface="Helvetica Neue"/>
                <a:ea typeface="Helvetica Neue"/>
                <a:cs typeface="Helvetica Neue"/>
                <a:sym typeface="Helvetica Neue"/>
              </a:defRPr>
            </a:pPr>
            <a:r>
              <a:t>Recommendations for device therapies in HF </a:t>
            </a:r>
            <a:br/>
            <a:r>
              <a:rPr>
                <a:solidFill>
                  <a:srgbClr val="0A42AD"/>
                </a:solidFill>
              </a:rPr>
              <a:t>(1/2)</a:t>
            </a:r>
          </a:p>
        </p:txBody>
      </p:sp>
      <p:sp>
        <p:nvSpPr>
          <p:cNvPr id="235"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extLst/>
          </a:blip>
          <a:srcRect l="0" t="0" r="0" b="43095"/>
          <a:stretch>
            <a:fillRect/>
          </a:stretch>
        </p:blipFill>
        <p:spPr>
          <a:xfrm>
            <a:off x="193136" y="1276961"/>
            <a:ext cx="4192537" cy="3171089"/>
          </a:xfrm>
          <a:prstGeom prst="rect">
            <a:avLst/>
          </a:prstGeom>
          <a:ln w="12700">
            <a:miter lim="400000"/>
          </a:ln>
          <a:effectLst>
            <a:outerShdw sx="100000" sy="100000" kx="0" ky="0" algn="b" rotWithShape="0" blurRad="292100" dist="139700" dir="2700000">
              <a:srgbClr val="333333">
                <a:alpha val="64999"/>
              </a:srgbClr>
            </a:outerShdw>
          </a:effectLst>
        </p:spPr>
      </p:pic>
      <p:grpSp>
        <p:nvGrpSpPr>
          <p:cNvPr id="240" name="Groupe 8"/>
          <p:cNvGrpSpPr/>
          <p:nvPr/>
        </p:nvGrpSpPr>
        <p:grpSpPr>
          <a:xfrm>
            <a:off x="4536704" y="1276960"/>
            <a:ext cx="4412355" cy="3171090"/>
            <a:chOff x="0" y="0"/>
            <a:chExt cx="4412353" cy="3171088"/>
          </a:xfrm>
        </p:grpSpPr>
        <p:pic>
          <p:nvPicPr>
            <p:cNvPr id="238" name="Image" descr="Image"/>
            <p:cNvPicPr>
              <a:picLocks noChangeAspect="1"/>
            </p:cNvPicPr>
            <p:nvPr/>
          </p:nvPicPr>
          <p:blipFill>
            <a:blip r:embed="rId2">
              <a:extLst/>
            </a:blip>
            <a:srcRect l="0" t="56199" r="0" b="0"/>
            <a:stretch>
              <a:fillRect/>
            </a:stretch>
          </p:blipFill>
          <p:spPr>
            <a:xfrm>
              <a:off x="0" y="-1"/>
              <a:ext cx="4412354" cy="2592142"/>
            </a:xfrm>
            <a:prstGeom prst="rect">
              <a:avLst/>
            </a:prstGeom>
            <a:ln w="12700" cap="flat">
              <a:noFill/>
              <a:miter lim="400000"/>
            </a:ln>
            <a:effectLst>
              <a:outerShdw sx="100000" sy="100000" kx="0" ky="0" algn="b" rotWithShape="0" blurRad="292100" dist="139700" dir="2700000">
                <a:srgbClr val="333333">
                  <a:alpha val="64999"/>
                </a:srgbClr>
              </a:outerShdw>
            </a:effectLst>
          </p:spPr>
        </p:pic>
        <p:pic>
          <p:nvPicPr>
            <p:cNvPr id="239" name="Image" descr="Image"/>
            <p:cNvPicPr>
              <a:picLocks noChangeAspect="1"/>
            </p:cNvPicPr>
            <p:nvPr/>
          </p:nvPicPr>
          <p:blipFill>
            <a:blip r:embed="rId3">
              <a:extLst/>
            </a:blip>
            <a:srcRect l="874" t="37771" r="872" b="0"/>
            <a:stretch>
              <a:fillRect/>
            </a:stretch>
          </p:blipFill>
          <p:spPr>
            <a:xfrm>
              <a:off x="-1" y="2529020"/>
              <a:ext cx="4412355" cy="642069"/>
            </a:xfrm>
            <a:prstGeom prst="rect">
              <a:avLst/>
            </a:prstGeom>
            <a:ln w="12700" cap="flat">
              <a:noFill/>
              <a:miter lim="400000"/>
            </a:ln>
            <a:effectLst>
              <a:outerShdw sx="100000" sy="100000" kx="0" ky="0" algn="b" rotWithShape="0" blurRad="292100" dist="139700" dir="2700000">
                <a:srgbClr val="333333">
                  <a:alpha val="64999"/>
                </a:srgbClr>
              </a:outerShdw>
            </a:effectLst>
          </p:spPr>
        </p:pic>
      </p:grpSp>
      <p:sp>
        <p:nvSpPr>
          <p:cNvPr id="241" name="Recommendations for pharmacological therapies in patients with HF"/>
          <p:cNvSpPr txBox="1"/>
          <p:nvPr/>
        </p:nvSpPr>
        <p:spPr>
          <a:xfrm>
            <a:off x="311699" y="155118"/>
            <a:ext cx="8520602" cy="10361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defTabSz="1560536">
              <a:defRPr b="1" spc="-108" sz="2800">
                <a:solidFill>
                  <a:srgbClr val="338310"/>
                </a:solidFill>
                <a:latin typeface="Helvetica Neue"/>
                <a:ea typeface="Helvetica Neue"/>
                <a:cs typeface="Helvetica Neue"/>
                <a:sym typeface="Helvetica Neue"/>
              </a:defRPr>
            </a:pPr>
            <a:r>
              <a:t>Recommendations for device therapies in HF </a:t>
            </a:r>
            <a:br/>
            <a:r>
              <a:rPr>
                <a:solidFill>
                  <a:srgbClr val="0A42AD"/>
                </a:solidFill>
              </a:rPr>
              <a:t>(2/2)</a:t>
            </a:r>
          </a:p>
        </p:txBody>
      </p:sp>
      <p:sp>
        <p:nvSpPr>
          <p:cNvPr id="242"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4"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Recommendations for invasive management of HF"/>
          <p:cNvSpPr txBox="1"/>
          <p:nvPr>
            <p:ph type="title"/>
          </p:nvPr>
        </p:nvSpPr>
        <p:spPr>
          <a:xfrm>
            <a:off x="-35590" y="148531"/>
            <a:ext cx="8832300" cy="572702"/>
          </a:xfrm>
          <a:prstGeom prst="rect">
            <a:avLst/>
          </a:prstGeom>
        </p:spPr>
        <p:txBody>
          <a:bodyPr/>
          <a:lstStyle/>
          <a:p>
            <a:pPr defTabSz="1909218">
              <a:defRPr spc="-180" sz="2520"/>
            </a:pPr>
            <a:r>
              <a:t>Recommendations for invasive management</a:t>
            </a:r>
            <a:r>
              <a:t> </a:t>
            </a:r>
            <a:r>
              <a:t>of</a:t>
            </a:r>
            <a:r>
              <a:t> HF</a:t>
            </a:r>
          </a:p>
        </p:txBody>
      </p:sp>
      <p:pic>
        <p:nvPicPr>
          <p:cNvPr id="245" name="Image" descr="Image"/>
          <p:cNvPicPr>
            <a:picLocks noChangeAspect="1"/>
          </p:cNvPicPr>
          <p:nvPr/>
        </p:nvPicPr>
        <p:blipFill>
          <a:blip r:embed="rId2">
            <a:extLst/>
          </a:blip>
          <a:stretch>
            <a:fillRect/>
          </a:stretch>
        </p:blipFill>
        <p:spPr>
          <a:xfrm>
            <a:off x="102805" y="835159"/>
            <a:ext cx="4334924" cy="3671416"/>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46" name="Image" descr="Image"/>
          <p:cNvPicPr>
            <a:picLocks noChangeAspect="1"/>
          </p:cNvPicPr>
          <p:nvPr/>
        </p:nvPicPr>
        <p:blipFill>
          <a:blip r:embed="rId3">
            <a:extLst/>
          </a:blip>
          <a:stretch>
            <a:fillRect/>
          </a:stretch>
        </p:blipFill>
        <p:spPr>
          <a:xfrm>
            <a:off x="4630365" y="1545158"/>
            <a:ext cx="4275051" cy="2675151"/>
          </a:xfrm>
          <a:prstGeom prst="rect">
            <a:avLst/>
          </a:prstGeom>
          <a:ln w="12700">
            <a:miter lim="400000"/>
          </a:ln>
          <a:effectLst>
            <a:outerShdw sx="100000" sy="100000" kx="0" ky="0" algn="b" rotWithShape="0" blurRad="292100" dist="139700" dir="2700000">
              <a:srgbClr val="333333">
                <a:alpha val="64999"/>
              </a:srgbClr>
            </a:outerShdw>
          </a:effectLst>
        </p:spPr>
      </p:pic>
      <p:sp>
        <p:nvSpPr>
          <p:cNvPr id="247"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4"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Google Shape;62;p14"/>
          <p:cNvSpPr txBox="1"/>
          <p:nvPr>
            <p:ph type="ctrTitle"/>
          </p:nvPr>
        </p:nvSpPr>
        <p:spPr>
          <a:xfrm>
            <a:off x="311699" y="292624"/>
            <a:ext cx="8520602" cy="572702"/>
          </a:xfrm>
          <a:prstGeom prst="rect">
            <a:avLst/>
          </a:prstGeom>
        </p:spPr>
        <p:txBody>
          <a:bodyPr/>
          <a:lstStyle/>
          <a:p>
            <a:pPr defTabSz="448055">
              <a:defRPr sz="1274"/>
            </a:pPr>
            <a:r>
              <a:t>iCARDIO Alliance Global Implementation</a:t>
            </a:r>
          </a:p>
          <a:p>
            <a:pPr defTabSz="448055">
              <a:defRPr sz="1274"/>
            </a:pPr>
            <a:r>
              <a:t>Guidelines on Heart Failure (HF) 2025</a:t>
            </a:r>
          </a:p>
        </p:txBody>
      </p:sp>
      <p:sp>
        <p:nvSpPr>
          <p:cNvPr id="146" name="Google Shape;63;p14"/>
          <p:cNvSpPr txBox="1"/>
          <p:nvPr>
            <p:ph type="subTitle" sz="half" idx="1"/>
          </p:nvPr>
        </p:nvSpPr>
        <p:spPr>
          <a:xfrm>
            <a:off x="522715" y="1597633"/>
            <a:ext cx="8175346" cy="2204400"/>
          </a:xfrm>
          <a:prstGeom prst="rect">
            <a:avLst/>
          </a:prstGeom>
        </p:spPr>
        <p:txBody>
          <a:bodyPr anchor="t"/>
          <a:lstStyle/>
          <a:p>
            <a:pPr marL="0" indent="0" algn="just" defTabSz="886968">
              <a:lnSpc>
                <a:spcPct val="115000"/>
              </a:lnSpc>
              <a:defRPr sz="970"/>
            </a:pPr>
            <a:r>
              <a:t>Authors:</a:t>
            </a:r>
          </a:p>
          <a:p>
            <a:pPr marL="0" indent="0" algn="just" defTabSz="886968">
              <a:lnSpc>
                <a:spcPct val="115000"/>
              </a:lnSpc>
              <a:defRPr sz="970"/>
            </a:pPr>
            <a:r>
              <a:t>Vijay Chopra (India), Muhammad Shahzeb Khan (USA), Magdy Abdelhamid (Egypt), William T. Abraham (USA), Offer Amir (Israel), Stefan D. Anker (Germany), John J. Atherton (Australia), Fernando Bacal (Brazil), Ralph Stephan von Bardeleben (Germany), Dulce Brito (Portugal), Lucrecia Maria Burgos (Argentina), Javed Butler (USA), Maria Rosa Costanzo (USA), Albertino Damasceno (Mozambique), Justin A. Ezekowitz (Canada), Ishaque Hameed (USA), Sivadasanpillai Harikrishnan (India), Tiny Jaarsma (Sweden), Anuradha Lala (USA), Ileana L. Piña (USA), Clara Saldarriaga (Colombia), David Sim (Singapore), John R. Teerlink (USA), Nqoba Tsabedze (South Africa), Hiroyuki Tsutsui (Japan), Jing Yu (China), Yuhui Zhang (China), Mohammad Zubaid (Kuwait), Nikhil Balankhe (India), Juan Esteban Gomez­Mesa (Colombia), James L. Januzzi (USA), Marvin Konstam (USA), Rhonda Monroe (USA), Elijah Ogola (Kenya), Vinayagam Palaniappan (India), Mark C. Petrie (UK), Fausto J. Pinto (Portugal), Girish C. Rajadhyaksha (India), Amina Rakisheva (Kazakhstan), Carlos E. Ramos (Honduras), Victor Rossel (Chile), Naoki Sato (Japan), P. Christian Schulze (Germany), Andrew Sindone (Australia), Hadi N. Skouri (Lebanon; United Arab Emirates), Harriette G.C. Van Spall (Canada), Aistė Štaraitė (Lithuania), Lynne Warner Stevenson (USA), Kadhim Sulaiman (Oman), Tzung­Dau Wang (Taiwan), Michael Böhm (Germany), Andrew J.S. Coats# (Australia), Shelley Zieroth (Canada)</a:t>
            </a:r>
          </a:p>
        </p:txBody>
      </p:sp>
      <p:sp>
        <p:nvSpPr>
          <p:cNvPr id="147"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2"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Recommendations for special conditions in HF"/>
          <p:cNvSpPr txBox="1"/>
          <p:nvPr>
            <p:ph type="title"/>
          </p:nvPr>
        </p:nvSpPr>
        <p:spPr>
          <a:xfrm>
            <a:off x="311699" y="125893"/>
            <a:ext cx="8520602" cy="572702"/>
          </a:xfrm>
          <a:prstGeom prst="rect">
            <a:avLst/>
          </a:prstGeom>
        </p:spPr>
        <p:txBody>
          <a:bodyPr/>
          <a:lstStyle>
            <a:lvl1pPr defTabSz="2062834">
              <a:defRPr spc="-180" sz="2520"/>
            </a:lvl1pPr>
          </a:lstStyle>
          <a:p>
            <a:pPr/>
            <a:r>
              <a:t>Recommendations for special conditions in HF</a:t>
            </a:r>
          </a:p>
        </p:txBody>
      </p:sp>
      <p:sp>
        <p:nvSpPr>
          <p:cNvPr id="250" name="Cardiac amyloidosis"/>
          <p:cNvSpPr txBox="1"/>
          <p:nvPr>
            <p:ph type="body" sz="quarter" idx="1"/>
          </p:nvPr>
        </p:nvSpPr>
        <p:spPr>
          <a:xfrm>
            <a:off x="311699" y="623276"/>
            <a:ext cx="8239126" cy="350544"/>
          </a:xfrm>
          <a:prstGeom prst="rect">
            <a:avLst/>
          </a:prstGeom>
        </p:spPr>
        <p:txBody>
          <a:bodyPr/>
          <a:lstStyle/>
          <a:p>
            <a:pPr defTabSz="188833">
              <a:defRPr spc="-122" sz="1708">
                <a:solidFill>
                  <a:srgbClr val="0A42AD"/>
                </a:solidFill>
              </a:defRPr>
            </a:pPr>
            <a:r>
              <a:t> </a:t>
            </a:r>
            <a:r>
              <a:rPr spc="-122" sz="1586"/>
              <a:t>Cardiac amyloidosis</a:t>
            </a:r>
          </a:p>
        </p:txBody>
      </p:sp>
      <p:grpSp>
        <p:nvGrpSpPr>
          <p:cNvPr id="253" name="Groupe 3"/>
          <p:cNvGrpSpPr/>
          <p:nvPr/>
        </p:nvGrpSpPr>
        <p:grpSpPr>
          <a:xfrm>
            <a:off x="206056" y="1471200"/>
            <a:ext cx="4216697" cy="2332935"/>
            <a:chOff x="0" y="0"/>
            <a:chExt cx="4216696" cy="2332933"/>
          </a:xfrm>
        </p:grpSpPr>
        <p:pic>
          <p:nvPicPr>
            <p:cNvPr id="251" name="Image" descr="Image"/>
            <p:cNvPicPr>
              <a:picLocks noChangeAspect="1"/>
            </p:cNvPicPr>
            <p:nvPr/>
          </p:nvPicPr>
          <p:blipFill>
            <a:blip r:embed="rId2">
              <a:extLst/>
            </a:blip>
            <a:srcRect l="911" t="0" r="913" b="0"/>
            <a:stretch>
              <a:fillRect/>
            </a:stretch>
          </p:blipFill>
          <p:spPr>
            <a:xfrm>
              <a:off x="0" y="-1"/>
              <a:ext cx="4216697" cy="1464966"/>
            </a:xfrm>
            <a:prstGeom prst="rect">
              <a:avLst/>
            </a:prstGeom>
            <a:ln w="12700" cap="flat">
              <a:noFill/>
              <a:miter lim="400000"/>
            </a:ln>
            <a:effectLst>
              <a:outerShdw sx="100000" sy="100000" kx="0" ky="0" algn="b" rotWithShape="0" blurRad="292100" dist="139700" dir="2700000">
                <a:srgbClr val="333333">
                  <a:alpha val="64999"/>
                </a:srgbClr>
              </a:outerShdw>
            </a:effectLst>
          </p:spPr>
        </p:pic>
        <p:pic>
          <p:nvPicPr>
            <p:cNvPr id="252" name="Image" descr="Image"/>
            <p:cNvPicPr>
              <a:picLocks noChangeAspect="1"/>
            </p:cNvPicPr>
            <p:nvPr/>
          </p:nvPicPr>
          <p:blipFill>
            <a:blip r:embed="rId3">
              <a:extLst/>
            </a:blip>
            <a:srcRect l="0" t="0" r="0" b="70145"/>
            <a:stretch>
              <a:fillRect/>
            </a:stretch>
          </p:blipFill>
          <p:spPr>
            <a:xfrm>
              <a:off x="0" y="1437500"/>
              <a:ext cx="4216697" cy="895434"/>
            </a:xfrm>
            <a:prstGeom prst="rect">
              <a:avLst/>
            </a:prstGeom>
            <a:ln w="12700" cap="flat">
              <a:noFill/>
              <a:miter lim="400000"/>
            </a:ln>
            <a:effectLst>
              <a:outerShdw sx="100000" sy="100000" kx="0" ky="0" algn="b" rotWithShape="0" blurRad="292100" dist="139700" dir="2700000">
                <a:srgbClr val="333333">
                  <a:alpha val="64999"/>
                </a:srgbClr>
              </a:outerShdw>
            </a:effectLst>
          </p:spPr>
        </p:pic>
      </p:grpSp>
      <p:pic>
        <p:nvPicPr>
          <p:cNvPr id="254" name="Image" descr="Image"/>
          <p:cNvPicPr>
            <a:picLocks noChangeAspect="1"/>
          </p:cNvPicPr>
          <p:nvPr/>
        </p:nvPicPr>
        <p:blipFill>
          <a:blip r:embed="rId3">
            <a:extLst/>
          </a:blip>
          <a:srcRect l="0" t="29073" r="0" b="0"/>
          <a:stretch>
            <a:fillRect/>
          </a:stretch>
        </p:blipFill>
        <p:spPr>
          <a:xfrm>
            <a:off x="4572000" y="1506072"/>
            <a:ext cx="4333789" cy="2186400"/>
          </a:xfrm>
          <a:prstGeom prst="rect">
            <a:avLst/>
          </a:prstGeom>
          <a:ln w="12700">
            <a:miter lim="400000"/>
          </a:ln>
          <a:effectLst>
            <a:outerShdw sx="100000" sy="100000" kx="0" ky="0" algn="b" rotWithShape="0" blurRad="292100" dist="139700" dir="2700000">
              <a:srgbClr val="333333">
                <a:alpha val="64999"/>
              </a:srgbClr>
            </a:outerShdw>
          </a:effectLst>
        </p:spPr>
      </p:pic>
      <p:sp>
        <p:nvSpPr>
          <p:cNvPr id="255"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4"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9" name="Groupe 7"/>
          <p:cNvGrpSpPr/>
          <p:nvPr/>
        </p:nvGrpSpPr>
        <p:grpSpPr>
          <a:xfrm>
            <a:off x="1738272" y="1250151"/>
            <a:ext cx="5667456" cy="3270073"/>
            <a:chOff x="0" y="0"/>
            <a:chExt cx="5667454" cy="3270073"/>
          </a:xfrm>
        </p:grpSpPr>
        <p:pic>
          <p:nvPicPr>
            <p:cNvPr id="257" name="Image" descr="Image"/>
            <p:cNvPicPr>
              <a:picLocks noChangeAspect="1"/>
            </p:cNvPicPr>
            <p:nvPr/>
          </p:nvPicPr>
          <p:blipFill>
            <a:blip r:embed="rId2">
              <a:extLst/>
            </a:blip>
            <a:srcRect l="179" t="0" r="178" b="0"/>
            <a:stretch>
              <a:fillRect/>
            </a:stretch>
          </p:blipFill>
          <p:spPr>
            <a:xfrm>
              <a:off x="0" y="-1"/>
              <a:ext cx="5667453" cy="2882287"/>
            </a:xfrm>
            <a:prstGeom prst="rect">
              <a:avLst/>
            </a:prstGeom>
            <a:ln w="12700" cap="flat">
              <a:noFill/>
              <a:miter lim="400000"/>
            </a:ln>
            <a:effectLst>
              <a:outerShdw sx="100000" sy="100000" kx="0" ky="0" algn="b" rotWithShape="0" blurRad="292100" dist="139700" dir="2700000">
                <a:srgbClr val="333333">
                  <a:alpha val="64999"/>
                </a:srgbClr>
              </a:outerShdw>
            </a:effectLst>
          </p:spPr>
        </p:pic>
        <p:pic>
          <p:nvPicPr>
            <p:cNvPr id="258" name="Image" descr="Image"/>
            <p:cNvPicPr>
              <a:picLocks noChangeAspect="1"/>
            </p:cNvPicPr>
            <p:nvPr/>
          </p:nvPicPr>
          <p:blipFill>
            <a:blip r:embed="rId3">
              <a:extLst/>
            </a:blip>
            <a:srcRect l="717" t="17296" r="1307" b="17296"/>
            <a:stretch>
              <a:fillRect/>
            </a:stretch>
          </p:blipFill>
          <p:spPr>
            <a:xfrm>
              <a:off x="-1" y="2844977"/>
              <a:ext cx="5667456" cy="425097"/>
            </a:xfrm>
            <a:prstGeom prst="rect">
              <a:avLst/>
            </a:prstGeom>
            <a:ln w="12700" cap="flat">
              <a:noFill/>
              <a:miter lim="400000"/>
            </a:ln>
            <a:effectLst>
              <a:outerShdw sx="100000" sy="100000" kx="0" ky="0" algn="b" rotWithShape="0" blurRad="292100" dist="139700" dir="2700000">
                <a:srgbClr val="333333">
                  <a:alpha val="64999"/>
                </a:srgbClr>
              </a:outerShdw>
            </a:effectLst>
          </p:spPr>
        </p:pic>
      </p:grpSp>
      <p:sp>
        <p:nvSpPr>
          <p:cNvPr id="260" name="Recommendations for special conditions in HF"/>
          <p:cNvSpPr txBox="1"/>
          <p:nvPr>
            <p:ph type="title"/>
          </p:nvPr>
        </p:nvSpPr>
        <p:spPr>
          <a:xfrm>
            <a:off x="311699" y="50575"/>
            <a:ext cx="8520602" cy="572702"/>
          </a:xfrm>
          <a:prstGeom prst="rect">
            <a:avLst/>
          </a:prstGeom>
        </p:spPr>
        <p:txBody>
          <a:bodyPr/>
          <a:lstStyle>
            <a:lvl1pPr defTabSz="2062834">
              <a:defRPr spc="-180" sz="2520"/>
            </a:lvl1pPr>
          </a:lstStyle>
          <a:p>
            <a:pPr/>
            <a:r>
              <a:t>Recommendations for special conditions in HF</a:t>
            </a:r>
          </a:p>
        </p:txBody>
      </p:sp>
      <p:sp>
        <p:nvSpPr>
          <p:cNvPr id="261" name="Cardiac amyloidosis"/>
          <p:cNvSpPr txBox="1"/>
          <p:nvPr/>
        </p:nvSpPr>
        <p:spPr>
          <a:xfrm>
            <a:off x="311699" y="623276"/>
            <a:ext cx="8239126" cy="488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309563">
              <a:defRPr b="1" spc="-108" sz="2000">
                <a:solidFill>
                  <a:srgbClr val="0A42AD"/>
                </a:solidFill>
                <a:latin typeface="Helvetica Neue"/>
                <a:ea typeface="Helvetica Neue"/>
                <a:cs typeface="Helvetica Neue"/>
                <a:sym typeface="Helvetica Neue"/>
              </a:defRPr>
            </a:pPr>
            <a:r>
              <a:t> </a:t>
            </a:r>
            <a:r>
              <a:rPr sz="2600"/>
              <a:t>Hypertrophic</a:t>
            </a:r>
            <a:r>
              <a:rPr sz="2400">
                <a:solidFill>
                  <a:srgbClr val="000000"/>
                </a:solidFill>
              </a:rPr>
              <a:t> </a:t>
            </a:r>
            <a:r>
              <a:rPr sz="2600"/>
              <a:t>cardiomyopathy</a:t>
            </a:r>
          </a:p>
        </p:txBody>
      </p:sp>
      <p:sp>
        <p:nvSpPr>
          <p:cNvPr id="262"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4"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rcRect l="0" t="803" r="0" b="42104"/>
          <a:stretch>
            <a:fillRect/>
          </a:stretch>
        </p:blipFill>
        <p:spPr>
          <a:xfrm>
            <a:off x="148186" y="1298540"/>
            <a:ext cx="4291280" cy="2891623"/>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65" name="Image" descr="Image"/>
          <p:cNvPicPr>
            <a:picLocks noChangeAspect="1"/>
          </p:cNvPicPr>
          <p:nvPr/>
        </p:nvPicPr>
        <p:blipFill>
          <a:blip r:embed="rId2">
            <a:extLst/>
          </a:blip>
          <a:srcRect l="0" t="57630" r="0" b="0"/>
          <a:stretch>
            <a:fillRect/>
          </a:stretch>
        </p:blipFill>
        <p:spPr>
          <a:xfrm>
            <a:off x="4572000" y="1616505"/>
            <a:ext cx="4322734" cy="2161676"/>
          </a:xfrm>
          <a:prstGeom prst="rect">
            <a:avLst/>
          </a:prstGeom>
          <a:ln w="12700">
            <a:miter lim="400000"/>
          </a:ln>
          <a:effectLst>
            <a:outerShdw sx="100000" sy="100000" kx="0" ky="0" algn="b" rotWithShape="0" blurRad="292100" dist="139700" dir="2700000">
              <a:srgbClr val="333333">
                <a:alpha val="64999"/>
              </a:srgbClr>
            </a:outerShdw>
          </a:effectLst>
        </p:spPr>
      </p:pic>
      <p:sp>
        <p:nvSpPr>
          <p:cNvPr id="266" name="Recommendations for special conditions in HF"/>
          <p:cNvSpPr txBox="1"/>
          <p:nvPr>
            <p:ph type="title"/>
          </p:nvPr>
        </p:nvSpPr>
        <p:spPr>
          <a:xfrm>
            <a:off x="311699" y="125893"/>
            <a:ext cx="8520602" cy="572702"/>
          </a:xfrm>
          <a:prstGeom prst="rect">
            <a:avLst/>
          </a:prstGeom>
        </p:spPr>
        <p:txBody>
          <a:bodyPr/>
          <a:lstStyle>
            <a:lvl1pPr defTabSz="2062834">
              <a:defRPr spc="-180" sz="2520"/>
            </a:lvl1pPr>
          </a:lstStyle>
          <a:p>
            <a:pPr/>
            <a:r>
              <a:t>Recommendations for special conditions in HF</a:t>
            </a:r>
          </a:p>
        </p:txBody>
      </p:sp>
      <p:sp>
        <p:nvSpPr>
          <p:cNvPr id="267" name="Cardiac amyloidosis"/>
          <p:cNvSpPr txBox="1"/>
          <p:nvPr/>
        </p:nvSpPr>
        <p:spPr>
          <a:xfrm>
            <a:off x="521997" y="695863"/>
            <a:ext cx="8239126" cy="488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309563">
              <a:defRPr b="1" spc="-108" sz="2000">
                <a:solidFill>
                  <a:srgbClr val="0A42AD"/>
                </a:solidFill>
                <a:latin typeface="Helvetica Neue"/>
                <a:ea typeface="Helvetica Neue"/>
                <a:cs typeface="Helvetica Neue"/>
                <a:sym typeface="Helvetica Neue"/>
              </a:defRPr>
            </a:pPr>
            <a:r>
              <a:t> </a:t>
            </a:r>
            <a:r>
              <a:rPr sz="2600"/>
              <a:t>Other</a:t>
            </a:r>
            <a:r>
              <a:t> </a:t>
            </a:r>
            <a:r>
              <a:rPr sz="2600"/>
              <a:t>comorbidities</a:t>
            </a:r>
            <a:r>
              <a:t> (</a:t>
            </a:r>
            <a:r>
              <a:rPr sz="2400"/>
              <a:t>I/2</a:t>
            </a:r>
            <a:r>
              <a:t>)</a:t>
            </a:r>
          </a:p>
        </p:txBody>
      </p:sp>
      <p:sp>
        <p:nvSpPr>
          <p:cNvPr id="268"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rcRect l="0" t="1467" r="0" b="0"/>
          <a:stretch>
            <a:fillRect/>
          </a:stretch>
        </p:blipFill>
        <p:spPr>
          <a:xfrm>
            <a:off x="1576859" y="1213556"/>
            <a:ext cx="6371387" cy="3429636"/>
          </a:xfrm>
          <a:prstGeom prst="rect">
            <a:avLst/>
          </a:prstGeom>
          <a:ln w="12700">
            <a:miter lim="400000"/>
          </a:ln>
          <a:effectLst>
            <a:outerShdw sx="100000" sy="100000" kx="0" ky="0" algn="b" rotWithShape="0" blurRad="292100" dist="139700" dir="2700000">
              <a:srgbClr val="333333">
                <a:alpha val="64999"/>
              </a:srgbClr>
            </a:outerShdw>
          </a:effectLst>
        </p:spPr>
      </p:pic>
      <p:sp>
        <p:nvSpPr>
          <p:cNvPr id="271" name="Recommendations for special conditions in HF"/>
          <p:cNvSpPr txBox="1"/>
          <p:nvPr>
            <p:ph type="title"/>
          </p:nvPr>
        </p:nvSpPr>
        <p:spPr>
          <a:xfrm>
            <a:off x="311699" y="125893"/>
            <a:ext cx="8520602" cy="572702"/>
          </a:xfrm>
          <a:prstGeom prst="rect">
            <a:avLst/>
          </a:prstGeom>
        </p:spPr>
        <p:txBody>
          <a:bodyPr/>
          <a:lstStyle>
            <a:lvl1pPr defTabSz="2062834">
              <a:defRPr spc="-180" sz="2520"/>
            </a:lvl1pPr>
          </a:lstStyle>
          <a:p>
            <a:pPr/>
            <a:r>
              <a:t>Recommendations for special conditions in HF</a:t>
            </a:r>
          </a:p>
        </p:txBody>
      </p:sp>
      <p:sp>
        <p:nvSpPr>
          <p:cNvPr id="272"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
        <p:nvSpPr>
          <p:cNvPr id="273" name="Cardiac amyloidosis"/>
          <p:cNvSpPr txBox="1"/>
          <p:nvPr/>
        </p:nvSpPr>
        <p:spPr>
          <a:xfrm>
            <a:off x="521997" y="695863"/>
            <a:ext cx="8239126" cy="488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309563">
              <a:defRPr b="1" spc="-108" sz="2000">
                <a:solidFill>
                  <a:srgbClr val="0A42AD"/>
                </a:solidFill>
                <a:latin typeface="Helvetica Neue"/>
                <a:ea typeface="Helvetica Neue"/>
                <a:cs typeface="Helvetica Neue"/>
                <a:sym typeface="Helvetica Neue"/>
              </a:defRPr>
            </a:pPr>
            <a:r>
              <a:t> </a:t>
            </a:r>
            <a:r>
              <a:rPr sz="2600"/>
              <a:t>Other</a:t>
            </a:r>
            <a:r>
              <a:t> </a:t>
            </a:r>
            <a:r>
              <a:rPr sz="2600"/>
              <a:t>comorbidities</a:t>
            </a:r>
            <a:r>
              <a:t> (</a:t>
            </a:r>
            <a:r>
              <a:rPr sz="2400"/>
              <a:t>2/2</a:t>
            </a:r>
            <a:r>
              <a:t>)</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2">
            <a:extLst/>
          </a:blip>
          <a:srcRect l="2007" t="0" r="0" b="0"/>
          <a:stretch>
            <a:fillRect/>
          </a:stretch>
        </p:blipFill>
        <p:spPr>
          <a:xfrm>
            <a:off x="1109131" y="1310707"/>
            <a:ext cx="7070538" cy="2899832"/>
          </a:xfrm>
          <a:prstGeom prst="rect">
            <a:avLst/>
          </a:prstGeom>
          <a:ln w="12700">
            <a:miter lim="400000"/>
          </a:ln>
          <a:effectLst>
            <a:outerShdw sx="100000" sy="100000" kx="0" ky="0" algn="b" rotWithShape="0" blurRad="292100" dist="139700" dir="2700000">
              <a:srgbClr val="333333">
                <a:alpha val="64999"/>
              </a:srgbClr>
            </a:outerShdw>
          </a:effectLst>
        </p:spPr>
      </p:pic>
      <p:sp>
        <p:nvSpPr>
          <p:cNvPr id="276" name="Recommendations for special conditions in HF"/>
          <p:cNvSpPr txBox="1"/>
          <p:nvPr>
            <p:ph type="title"/>
          </p:nvPr>
        </p:nvSpPr>
        <p:spPr>
          <a:xfrm>
            <a:off x="311699" y="125893"/>
            <a:ext cx="8520602" cy="572702"/>
          </a:xfrm>
          <a:prstGeom prst="rect">
            <a:avLst/>
          </a:prstGeom>
        </p:spPr>
        <p:txBody>
          <a:bodyPr/>
          <a:lstStyle>
            <a:lvl1pPr defTabSz="2062834">
              <a:defRPr spc="-180" sz="2520"/>
            </a:lvl1pPr>
          </a:lstStyle>
          <a:p>
            <a:pPr/>
            <a:r>
              <a:t>Recommendations for special conditions in HF</a:t>
            </a:r>
          </a:p>
        </p:txBody>
      </p:sp>
      <p:sp>
        <p:nvSpPr>
          <p:cNvPr id="277" name="Cardiac amyloidosis"/>
          <p:cNvSpPr txBox="1"/>
          <p:nvPr/>
        </p:nvSpPr>
        <p:spPr>
          <a:xfrm>
            <a:off x="311699" y="623276"/>
            <a:ext cx="8239126" cy="51292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309563">
              <a:defRPr b="1" spc="-108" sz="2800">
                <a:solidFill>
                  <a:srgbClr val="0A42AD"/>
                </a:solidFill>
                <a:latin typeface="Helvetica Neue"/>
                <a:ea typeface="Helvetica Neue"/>
                <a:cs typeface="Helvetica Neue"/>
                <a:sym typeface="Helvetica Neue"/>
              </a:defRPr>
            </a:lvl1pPr>
          </a:lstStyle>
          <a:p>
            <a:pPr/>
            <a:r>
              <a:t> Cardio-oncology</a:t>
            </a:r>
          </a:p>
        </p:txBody>
      </p:sp>
      <p:sp>
        <p:nvSpPr>
          <p:cNvPr id="278"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nvPicPr>
        <p:blipFill>
          <a:blip r:embed="rId2">
            <a:extLst/>
          </a:blip>
          <a:srcRect l="0" t="1682" r="0" b="429"/>
          <a:stretch>
            <a:fillRect/>
          </a:stretch>
        </p:blipFill>
        <p:spPr>
          <a:xfrm>
            <a:off x="1705093" y="1195975"/>
            <a:ext cx="5850547" cy="3336468"/>
          </a:xfrm>
          <a:prstGeom prst="rect">
            <a:avLst/>
          </a:prstGeom>
          <a:ln w="12700">
            <a:miter lim="400000"/>
          </a:ln>
          <a:effectLst>
            <a:outerShdw sx="100000" sy="100000" kx="0" ky="0" algn="b" rotWithShape="0" blurRad="292100" dist="139700" dir="2700000">
              <a:srgbClr val="333333">
                <a:alpha val="64999"/>
              </a:srgbClr>
            </a:outerShdw>
          </a:effectLst>
        </p:spPr>
      </p:pic>
      <p:sp>
        <p:nvSpPr>
          <p:cNvPr id="281" name="Recommendations for special conditions in HF"/>
          <p:cNvSpPr txBox="1"/>
          <p:nvPr>
            <p:ph type="title"/>
          </p:nvPr>
        </p:nvSpPr>
        <p:spPr>
          <a:xfrm>
            <a:off x="311699" y="125893"/>
            <a:ext cx="8520602" cy="572702"/>
          </a:xfrm>
          <a:prstGeom prst="rect">
            <a:avLst/>
          </a:prstGeom>
        </p:spPr>
        <p:txBody>
          <a:bodyPr/>
          <a:lstStyle>
            <a:lvl1pPr defTabSz="2062834">
              <a:defRPr spc="-180" sz="2520"/>
            </a:lvl1pPr>
          </a:lstStyle>
          <a:p>
            <a:pPr/>
            <a:r>
              <a:t>Recommendations for special conditions in HF</a:t>
            </a:r>
          </a:p>
        </p:txBody>
      </p:sp>
      <p:sp>
        <p:nvSpPr>
          <p:cNvPr id="282" name="Cardiac amyloidosis"/>
          <p:cNvSpPr txBox="1"/>
          <p:nvPr/>
        </p:nvSpPr>
        <p:spPr>
          <a:xfrm>
            <a:off x="311699" y="539963"/>
            <a:ext cx="8239126" cy="51292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309563">
              <a:defRPr b="1" spc="-108" sz="2800">
                <a:solidFill>
                  <a:srgbClr val="0A42AD"/>
                </a:solidFill>
                <a:latin typeface="Helvetica Neue"/>
                <a:ea typeface="Helvetica Neue"/>
                <a:cs typeface="Helvetica Neue"/>
                <a:sym typeface="Helvetica Neue"/>
              </a:defRPr>
            </a:lvl1pPr>
          </a:lstStyle>
          <a:p>
            <a:pPr/>
            <a:r>
              <a:t> HF and pregnancy</a:t>
            </a:r>
          </a:p>
        </p:txBody>
      </p:sp>
      <p:sp>
        <p:nvSpPr>
          <p:cNvPr id="283"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8" name="Groupe 9"/>
          <p:cNvGrpSpPr/>
          <p:nvPr/>
        </p:nvGrpSpPr>
        <p:grpSpPr>
          <a:xfrm>
            <a:off x="2137362" y="891352"/>
            <a:ext cx="5042013" cy="3829294"/>
            <a:chOff x="0" y="0"/>
            <a:chExt cx="5042012" cy="3829293"/>
          </a:xfrm>
        </p:grpSpPr>
        <p:sp>
          <p:nvSpPr>
            <p:cNvPr id="285" name="Rectangle 8"/>
            <p:cNvSpPr/>
            <p:nvPr/>
          </p:nvSpPr>
          <p:spPr>
            <a:xfrm>
              <a:off x="-1" y="-1"/>
              <a:ext cx="5042014" cy="382929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86" name="Image" descr="Image"/>
            <p:cNvPicPr>
              <a:picLocks noChangeAspect="1"/>
            </p:cNvPicPr>
            <p:nvPr/>
          </p:nvPicPr>
          <p:blipFill>
            <a:blip r:embed="rId2">
              <a:extLst/>
            </a:blip>
            <a:srcRect l="0" t="733" r="0" b="2314"/>
            <a:stretch>
              <a:fillRect/>
            </a:stretch>
          </p:blipFill>
          <p:spPr>
            <a:xfrm>
              <a:off x="-1" y="98290"/>
              <a:ext cx="4959365" cy="2676455"/>
            </a:xfrm>
            <a:prstGeom prst="rect">
              <a:avLst/>
            </a:prstGeom>
            <a:ln w="12700" cap="flat">
              <a:noFill/>
              <a:miter lim="400000"/>
            </a:ln>
            <a:effectLst/>
          </p:spPr>
        </p:pic>
        <p:pic>
          <p:nvPicPr>
            <p:cNvPr id="287" name="Image" descr="Image"/>
            <p:cNvPicPr>
              <a:picLocks noChangeAspect="1"/>
            </p:cNvPicPr>
            <p:nvPr/>
          </p:nvPicPr>
          <p:blipFill>
            <a:blip r:embed="rId3">
              <a:extLst/>
            </a:blip>
            <a:srcRect l="0" t="4184" r="0" b="4184"/>
            <a:stretch>
              <a:fillRect/>
            </a:stretch>
          </p:blipFill>
          <p:spPr>
            <a:xfrm>
              <a:off x="84699" y="2774744"/>
              <a:ext cx="4906697" cy="984850"/>
            </a:xfrm>
            <a:prstGeom prst="rect">
              <a:avLst/>
            </a:prstGeom>
            <a:ln w="12700" cap="flat">
              <a:noFill/>
              <a:miter lim="400000"/>
            </a:ln>
            <a:effectLst/>
          </p:spPr>
        </p:pic>
      </p:grpSp>
      <p:sp>
        <p:nvSpPr>
          <p:cNvPr id="289" name="Recommendations for special conditions in HF"/>
          <p:cNvSpPr txBox="1"/>
          <p:nvPr>
            <p:ph type="title"/>
          </p:nvPr>
        </p:nvSpPr>
        <p:spPr>
          <a:xfrm>
            <a:off x="311699" y="-7463"/>
            <a:ext cx="8520602" cy="572702"/>
          </a:xfrm>
          <a:prstGeom prst="rect">
            <a:avLst/>
          </a:prstGeom>
        </p:spPr>
        <p:txBody>
          <a:bodyPr/>
          <a:lstStyle>
            <a:lvl1pPr defTabSz="2062834">
              <a:defRPr spc="-180" sz="2520"/>
            </a:lvl1pPr>
          </a:lstStyle>
          <a:p>
            <a:pPr/>
            <a:r>
              <a:t>Recommendations for special conditions in HF</a:t>
            </a:r>
          </a:p>
        </p:txBody>
      </p:sp>
      <p:sp>
        <p:nvSpPr>
          <p:cNvPr id="290" name="Cardiac amyloidosis"/>
          <p:cNvSpPr txBox="1"/>
          <p:nvPr/>
        </p:nvSpPr>
        <p:spPr>
          <a:xfrm>
            <a:off x="311699" y="414683"/>
            <a:ext cx="8239126" cy="5129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309563">
              <a:defRPr b="1" spc="-108" sz="2800">
                <a:solidFill>
                  <a:srgbClr val="0A42AD"/>
                </a:solidFill>
                <a:latin typeface="Helvetica Neue"/>
                <a:ea typeface="Helvetica Neue"/>
                <a:cs typeface="Helvetica Neue"/>
                <a:sym typeface="Helvetica Neue"/>
              </a:defRPr>
            </a:lvl1pPr>
          </a:lstStyle>
          <a:p>
            <a:pPr/>
            <a:r>
              <a:t> Miscellaneous/goals of care</a:t>
            </a:r>
          </a:p>
        </p:txBody>
      </p:sp>
      <p:sp>
        <p:nvSpPr>
          <p:cNvPr id="291"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4"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Recommendations for special conditions in HF"/>
          <p:cNvSpPr txBox="1"/>
          <p:nvPr/>
        </p:nvSpPr>
        <p:spPr>
          <a:xfrm>
            <a:off x="311699" y="-21331"/>
            <a:ext cx="8520602" cy="6043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defTabSz="2292038">
              <a:defRPr b="1" spc="-159" sz="2800">
                <a:solidFill>
                  <a:srgbClr val="338310"/>
                </a:solidFill>
                <a:latin typeface="Helvetica Neue"/>
                <a:ea typeface="Helvetica Neue"/>
                <a:cs typeface="Helvetica Neue"/>
                <a:sym typeface="Helvetica Neue"/>
              </a:defRPr>
            </a:lvl1pPr>
          </a:lstStyle>
          <a:p>
            <a:pPr/>
            <a:r>
              <a:t>Recommendations for HFrEF management</a:t>
            </a:r>
          </a:p>
        </p:txBody>
      </p:sp>
      <p:pic>
        <p:nvPicPr>
          <p:cNvPr id="294" name="Capture d’écran 2025-07-09 à 09.53.25.png" descr="Capture d’écran 2025-07-09 à 09.53.25.png"/>
          <p:cNvPicPr>
            <a:picLocks noChangeAspect="1"/>
          </p:cNvPicPr>
          <p:nvPr/>
        </p:nvPicPr>
        <p:blipFill>
          <a:blip r:embed="rId2">
            <a:extLst/>
          </a:blip>
          <a:srcRect l="0" t="9768" r="0" b="0"/>
          <a:stretch>
            <a:fillRect/>
          </a:stretch>
        </p:blipFill>
        <p:spPr>
          <a:xfrm>
            <a:off x="2536169" y="551370"/>
            <a:ext cx="4188394" cy="4179886"/>
          </a:xfrm>
          <a:prstGeom prst="rect">
            <a:avLst/>
          </a:prstGeom>
          <a:ln w="12700">
            <a:miter lim="400000"/>
          </a:ln>
          <a:effectLst>
            <a:outerShdw sx="100000" sy="100000" kx="0" ky="0" algn="b" rotWithShape="0" blurRad="292100" dist="139700" dir="2700000">
              <a:srgbClr val="333333">
                <a:alpha val="64999"/>
              </a:srgbClr>
            </a:outerShdw>
          </a:effectLst>
        </p:spPr>
      </p:pic>
      <p:sp>
        <p:nvSpPr>
          <p:cNvPr id="295"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fill="hold">
                                  <p:stCondLst>
                                    <p:cond delay="0"/>
                                  </p:stCondLst>
                                  <p:childTnLst>
                                    <p:animScale>
                                      <p:cBhvr>
                                        <p:cTn id="6" dur="2000" fill="hold"/>
                                        <p:tgtEl>
                                          <p:spTgt spid="294"/>
                                        </p:tgtEl>
                                      </p:cBhvr>
                                      <p:by x="150000" y="15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2">
            <a:extLst/>
          </a:blip>
          <a:srcRect l="0" t="7597" r="0" b="0"/>
          <a:stretch>
            <a:fillRect/>
          </a:stretch>
        </p:blipFill>
        <p:spPr>
          <a:xfrm>
            <a:off x="1653045" y="621978"/>
            <a:ext cx="5629665" cy="4083731"/>
          </a:xfrm>
          <a:prstGeom prst="rect">
            <a:avLst/>
          </a:prstGeom>
          <a:ln w="12700">
            <a:miter lim="400000"/>
          </a:ln>
        </p:spPr>
      </p:pic>
      <p:sp>
        <p:nvSpPr>
          <p:cNvPr id="298" name="Recommendations for special conditions in HF"/>
          <p:cNvSpPr txBox="1"/>
          <p:nvPr/>
        </p:nvSpPr>
        <p:spPr>
          <a:xfrm>
            <a:off x="311698" y="-1"/>
            <a:ext cx="8520602" cy="6043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defTabSz="2292038">
              <a:defRPr b="1" spc="-159" sz="2800">
                <a:solidFill>
                  <a:srgbClr val="338310"/>
                </a:solidFill>
                <a:latin typeface="Helvetica Neue"/>
                <a:ea typeface="Helvetica Neue"/>
                <a:cs typeface="Helvetica Neue"/>
                <a:sym typeface="Helvetica Neue"/>
              </a:defRPr>
            </a:lvl1pPr>
          </a:lstStyle>
          <a:p>
            <a:pPr/>
            <a:r>
              <a:t>Recommendations for HFpEF management</a:t>
            </a:r>
          </a:p>
        </p:txBody>
      </p:sp>
      <p:sp>
        <p:nvSpPr>
          <p:cNvPr id="299"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Recommendations for special conditions in HF"/>
          <p:cNvSpPr txBox="1"/>
          <p:nvPr/>
        </p:nvSpPr>
        <p:spPr>
          <a:xfrm>
            <a:off x="240521" y="-1"/>
            <a:ext cx="8520602" cy="6043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defTabSz="2292038">
              <a:defRPr b="1" spc="-159" sz="2800">
                <a:solidFill>
                  <a:srgbClr val="338310"/>
                </a:solidFill>
                <a:latin typeface="Helvetica Neue"/>
                <a:ea typeface="Helvetica Neue"/>
                <a:cs typeface="Helvetica Neue"/>
                <a:sym typeface="Helvetica Neue"/>
              </a:defRPr>
            </a:lvl1pPr>
          </a:lstStyle>
          <a:p>
            <a:pPr/>
            <a:r>
              <a:t>Recommendations with special considerations</a:t>
            </a:r>
          </a:p>
        </p:txBody>
      </p:sp>
      <p:pic>
        <p:nvPicPr>
          <p:cNvPr id="302" name="Capture d’écran 2025-07-09 à 09.55.19.png" descr="Capture d’écran 2025-07-09 à 09.55.19.png"/>
          <p:cNvPicPr>
            <a:picLocks noChangeAspect="1"/>
          </p:cNvPicPr>
          <p:nvPr/>
        </p:nvPicPr>
        <p:blipFill>
          <a:blip r:embed="rId2">
            <a:extLst/>
          </a:blip>
          <a:srcRect l="0" t="7596" r="0" b="0"/>
          <a:stretch>
            <a:fillRect/>
          </a:stretch>
        </p:blipFill>
        <p:spPr>
          <a:xfrm>
            <a:off x="2034145" y="526585"/>
            <a:ext cx="4933353" cy="4220350"/>
          </a:xfrm>
          <a:prstGeom prst="rect">
            <a:avLst/>
          </a:prstGeom>
          <a:ln w="12700">
            <a:miter lim="400000"/>
          </a:ln>
          <a:effectLst>
            <a:outerShdw sx="100000" sy="100000" kx="0" ky="0" algn="b" rotWithShape="0" blurRad="292100" dist="139700" dir="2700000">
              <a:srgbClr val="333333">
                <a:alpha val="64999"/>
              </a:srgbClr>
            </a:outerShdw>
          </a:effectLst>
        </p:spPr>
      </p:pic>
      <p:sp>
        <p:nvSpPr>
          <p:cNvPr id="303" name="ZoneTexte 2"/>
          <p:cNvSpPr txBox="1"/>
          <p:nvPr/>
        </p:nvSpPr>
        <p:spPr>
          <a:xfrm>
            <a:off x="45718" y="4839256"/>
            <a:ext cx="8669685" cy="226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fill="hold">
                                  <p:stCondLst>
                                    <p:cond delay="0"/>
                                  </p:stCondLst>
                                  <p:childTnLst>
                                    <p:animScale>
                                      <p:cBhvr>
                                        <p:cTn id="6" dur="2000" fill="hold"/>
                                        <p:tgtEl>
                                          <p:spTgt spid="302"/>
                                        </p:tgtEl>
                                      </p:cBhvr>
                                      <p:by x="150000" y="15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Google Shape;68;p15"/>
          <p:cNvSpPr txBox="1"/>
          <p:nvPr>
            <p:ph type="ctrTitle"/>
          </p:nvPr>
        </p:nvSpPr>
        <p:spPr>
          <a:xfrm>
            <a:off x="193690" y="305636"/>
            <a:ext cx="9270126" cy="572702"/>
          </a:xfrm>
          <a:prstGeom prst="rect">
            <a:avLst/>
          </a:prstGeom>
        </p:spPr>
        <p:txBody>
          <a:bodyPr/>
          <a:lstStyle>
            <a:lvl1pPr defTabSz="822959">
              <a:defRPr sz="2520"/>
            </a:lvl1pPr>
          </a:lstStyle>
          <a:p>
            <a:pPr/>
            <a:r>
              <a:t>Aim of the global implementation guidelines</a:t>
            </a:r>
          </a:p>
        </p:txBody>
      </p:sp>
      <p:sp>
        <p:nvSpPr>
          <p:cNvPr id="150" name="Google Shape;69;p15"/>
          <p:cNvSpPr txBox="1"/>
          <p:nvPr/>
        </p:nvSpPr>
        <p:spPr>
          <a:xfrm>
            <a:off x="541122" y="977178"/>
            <a:ext cx="8220000" cy="80575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spcBef>
                <a:spcPts val="1200"/>
              </a:spcBef>
              <a:defRPr b="1" sz="1200">
                <a:latin typeface="Helvetica Neue"/>
                <a:ea typeface="Helvetica Neue"/>
                <a:cs typeface="Helvetica Neue"/>
                <a:sym typeface="Helvetica Neue"/>
              </a:defRPr>
            </a:lvl1pPr>
          </a:lstStyle>
          <a:p>
            <a:pPr/>
            <a:r>
              <a:t>The International CARDIO Alliance to Improve Disease Outcomes aims to gather leading cardiovascular societies around the globe as partner organizations to improve the quality of cardiovascular care, from prevention and diagnosis to treatment and follow up.</a:t>
            </a:r>
          </a:p>
        </p:txBody>
      </p:sp>
      <p:sp>
        <p:nvSpPr>
          <p:cNvPr id="151" name="Google Shape;70;p15"/>
          <p:cNvSpPr txBox="1"/>
          <p:nvPr/>
        </p:nvSpPr>
        <p:spPr>
          <a:xfrm>
            <a:off x="522152" y="1765706"/>
            <a:ext cx="8220000" cy="58734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spcBef>
                <a:spcPts val="1200"/>
              </a:spcBef>
              <a:defRPr b="1" sz="1200">
                <a:latin typeface="Helvetica Neue"/>
                <a:ea typeface="Helvetica Neue"/>
                <a:cs typeface="Helvetica Neue"/>
                <a:sym typeface="Helvetica Neue"/>
              </a:defRPr>
            </a:lvl1pPr>
          </a:lstStyle>
          <a:p>
            <a:pPr/>
            <a:r>
              <a:t>The goal of these global implementation guidelines is to achieve global representation in writing panels and to produce concise and practical guidelines applicable to all cardiovascular care worldwide.</a:t>
            </a:r>
          </a:p>
        </p:txBody>
      </p:sp>
      <p:sp>
        <p:nvSpPr>
          <p:cNvPr id="152" name="Google Shape;71;p15"/>
          <p:cNvSpPr txBox="1"/>
          <p:nvPr/>
        </p:nvSpPr>
        <p:spPr>
          <a:xfrm>
            <a:off x="522152" y="2306434"/>
            <a:ext cx="8462700" cy="8057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spcBef>
                <a:spcPts val="1200"/>
              </a:spcBef>
              <a:defRPr b="1" sz="1200">
                <a:latin typeface="Helvetica Neue"/>
                <a:ea typeface="Helvetica Neue"/>
                <a:cs typeface="Helvetica Neue"/>
                <a:sym typeface="Helvetica Neue"/>
              </a:defRPr>
            </a:lvl1pPr>
          </a:lstStyle>
          <a:p>
            <a:pPr/>
            <a:r>
              <a:t>In addition to clinical practice guidelines developed by other medical associations, the recommendations by iCARDIO Alliance take into account resource availability on at least 3 economic levels (with no economic consideration; resources somewhat limited; resources severely limited).</a:t>
            </a:r>
          </a:p>
        </p:txBody>
      </p:sp>
      <p:sp>
        <p:nvSpPr>
          <p:cNvPr id="153" name="Google Shape;72;p15"/>
          <p:cNvSpPr txBox="1"/>
          <p:nvPr/>
        </p:nvSpPr>
        <p:spPr>
          <a:xfrm>
            <a:off x="510650" y="3113114"/>
            <a:ext cx="8220000" cy="58734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spcBef>
                <a:spcPts val="1200"/>
              </a:spcBef>
              <a:defRPr b="1" sz="1200">
                <a:latin typeface="Helvetica Neue"/>
                <a:ea typeface="Helvetica Neue"/>
                <a:cs typeface="Helvetica Neue"/>
                <a:sym typeface="Helvetica Neue"/>
              </a:defRPr>
            </a:lvl1pPr>
          </a:lstStyle>
          <a:p>
            <a:pPr/>
            <a:r>
              <a:t>They are written by a team including world renowned experts with a maximum of 50% of the writing task force representing Europe and North America and 50% or more from the rest of the world.</a:t>
            </a:r>
          </a:p>
        </p:txBody>
      </p:sp>
      <p:sp>
        <p:nvSpPr>
          <p:cNvPr id="154" name="Google Shape;73;p15"/>
          <p:cNvSpPr txBox="1"/>
          <p:nvPr/>
        </p:nvSpPr>
        <p:spPr>
          <a:xfrm>
            <a:off x="541122" y="3705285"/>
            <a:ext cx="8220000" cy="58734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spcBef>
                <a:spcPts val="1200"/>
              </a:spcBef>
              <a:defRPr b="1" sz="1200">
                <a:latin typeface="Helvetica Neue"/>
                <a:ea typeface="Helvetica Neue"/>
                <a:cs typeface="Helvetica Neue"/>
                <a:sym typeface="Helvetica Neue"/>
              </a:defRPr>
            </a:lvl1pPr>
          </a:lstStyle>
          <a:p>
            <a:pPr/>
            <a:r>
              <a:t>The peer review team is also made up of worldwide experts further enriching these documents and leading to a final phase of public review open to all.</a:t>
            </a:r>
          </a:p>
        </p:txBody>
      </p:sp>
      <p:sp>
        <p:nvSpPr>
          <p:cNvPr id="155" name="Google Shape;74;p15"/>
          <p:cNvSpPr/>
          <p:nvPr/>
        </p:nvSpPr>
        <p:spPr>
          <a:xfrm>
            <a:off x="442900" y="1487574"/>
            <a:ext cx="67800" cy="63901"/>
          </a:xfrm>
          <a:prstGeom prst="roundRect">
            <a:avLst>
              <a:gd name="adj" fmla="val 16667"/>
            </a:avLst>
          </a:prstGeom>
          <a:solidFill>
            <a:srgbClr val="338310"/>
          </a:solidFill>
          <a:ln w="12700">
            <a:miter lim="400000"/>
          </a:ln>
        </p:spPr>
        <p:txBody>
          <a:bodyPr lIns="45719" rIns="45719" anchor="ctr"/>
          <a:lstStyle/>
          <a:p>
            <a:pPr algn="ctr">
              <a:defRPr sz="1800">
                <a:latin typeface="Helvetica Neue"/>
                <a:ea typeface="Helvetica Neue"/>
                <a:cs typeface="Helvetica Neue"/>
                <a:sym typeface="Helvetica Neue"/>
              </a:defRPr>
            </a:pPr>
          </a:p>
        </p:txBody>
      </p:sp>
      <p:sp>
        <p:nvSpPr>
          <p:cNvPr id="156" name="Google Shape;75;p15"/>
          <p:cNvSpPr/>
          <p:nvPr/>
        </p:nvSpPr>
        <p:spPr>
          <a:xfrm>
            <a:off x="442900" y="2221416"/>
            <a:ext cx="67800" cy="63901"/>
          </a:xfrm>
          <a:prstGeom prst="roundRect">
            <a:avLst>
              <a:gd name="adj" fmla="val 16667"/>
            </a:avLst>
          </a:prstGeom>
          <a:solidFill>
            <a:srgbClr val="338310"/>
          </a:solidFill>
          <a:ln w="12700">
            <a:miter lim="400000"/>
          </a:ln>
        </p:spPr>
        <p:txBody>
          <a:bodyPr lIns="45719" rIns="45719" anchor="ctr"/>
          <a:lstStyle/>
          <a:p>
            <a:pPr algn="ctr">
              <a:defRPr sz="1800">
                <a:latin typeface="Helvetica Neue"/>
                <a:ea typeface="Helvetica Neue"/>
                <a:cs typeface="Helvetica Neue"/>
                <a:sym typeface="Helvetica Neue"/>
              </a:defRPr>
            </a:pPr>
          </a:p>
        </p:txBody>
      </p:sp>
      <p:sp>
        <p:nvSpPr>
          <p:cNvPr id="157" name="Google Shape;76;p15"/>
          <p:cNvSpPr/>
          <p:nvPr/>
        </p:nvSpPr>
        <p:spPr>
          <a:xfrm>
            <a:off x="442900" y="2837926"/>
            <a:ext cx="67800" cy="63901"/>
          </a:xfrm>
          <a:prstGeom prst="roundRect">
            <a:avLst>
              <a:gd name="adj" fmla="val 16667"/>
            </a:avLst>
          </a:prstGeom>
          <a:solidFill>
            <a:srgbClr val="338310"/>
          </a:solidFill>
          <a:ln w="12700">
            <a:miter lim="400000"/>
          </a:ln>
        </p:spPr>
        <p:txBody>
          <a:bodyPr lIns="45719" rIns="45719" anchor="ctr"/>
          <a:lstStyle/>
          <a:p>
            <a:pPr algn="ctr">
              <a:defRPr sz="1800">
                <a:latin typeface="Helvetica Neue"/>
                <a:ea typeface="Helvetica Neue"/>
                <a:cs typeface="Helvetica Neue"/>
                <a:sym typeface="Helvetica Neue"/>
              </a:defRPr>
            </a:pPr>
          </a:p>
        </p:txBody>
      </p:sp>
      <p:sp>
        <p:nvSpPr>
          <p:cNvPr id="158" name="Google Shape;77;p15"/>
          <p:cNvSpPr/>
          <p:nvPr/>
        </p:nvSpPr>
        <p:spPr>
          <a:xfrm>
            <a:off x="442900" y="3536498"/>
            <a:ext cx="67800" cy="63901"/>
          </a:xfrm>
          <a:prstGeom prst="roundRect">
            <a:avLst>
              <a:gd name="adj" fmla="val 16667"/>
            </a:avLst>
          </a:prstGeom>
          <a:solidFill>
            <a:srgbClr val="338310"/>
          </a:solidFill>
          <a:ln w="12700">
            <a:miter lim="400000"/>
          </a:ln>
        </p:spPr>
        <p:txBody>
          <a:bodyPr lIns="45719" rIns="45719" anchor="ctr"/>
          <a:lstStyle/>
          <a:p>
            <a:pPr algn="ctr">
              <a:defRPr sz="1800">
                <a:latin typeface="Helvetica Neue"/>
                <a:ea typeface="Helvetica Neue"/>
                <a:cs typeface="Helvetica Neue"/>
                <a:sym typeface="Helvetica Neue"/>
              </a:defRPr>
            </a:pPr>
          </a:p>
        </p:txBody>
      </p:sp>
      <p:sp>
        <p:nvSpPr>
          <p:cNvPr id="159" name="Google Shape;78;p15"/>
          <p:cNvSpPr/>
          <p:nvPr/>
        </p:nvSpPr>
        <p:spPr>
          <a:xfrm>
            <a:off x="442900" y="4136768"/>
            <a:ext cx="67800" cy="63901"/>
          </a:xfrm>
          <a:prstGeom prst="roundRect">
            <a:avLst>
              <a:gd name="adj" fmla="val 16667"/>
            </a:avLst>
          </a:prstGeom>
          <a:solidFill>
            <a:srgbClr val="338310"/>
          </a:solidFill>
          <a:ln w="12700">
            <a:miter lim="400000"/>
          </a:ln>
        </p:spPr>
        <p:txBody>
          <a:bodyPr lIns="45719" rIns="45719" anchor="ctr"/>
          <a:lstStyle/>
          <a:p>
            <a:pPr algn="ctr">
              <a:defRPr sz="1800">
                <a:latin typeface="Helvetica Neue"/>
                <a:ea typeface="Helvetica Neue"/>
                <a:cs typeface="Helvetica Neue"/>
                <a:sym typeface="Helvetica Neue"/>
              </a:defRPr>
            </a:pPr>
          </a:p>
        </p:txBody>
      </p:sp>
      <p:sp>
        <p:nvSpPr>
          <p:cNvPr id="160"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2"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Capture d’écran 2025-07-09 à 10.01.21.png" descr="Capture d’écran 2025-07-09 à 10.01.21.png"/>
          <p:cNvPicPr>
            <a:picLocks noChangeAspect="1"/>
          </p:cNvPicPr>
          <p:nvPr/>
        </p:nvPicPr>
        <p:blipFill>
          <a:blip r:embed="rId2">
            <a:extLst/>
          </a:blip>
          <a:stretch>
            <a:fillRect/>
          </a:stretch>
        </p:blipFill>
        <p:spPr>
          <a:xfrm>
            <a:off x="730731" y="493854"/>
            <a:ext cx="7682537" cy="4155792"/>
          </a:xfrm>
          <a:prstGeom prst="rect">
            <a:avLst/>
          </a:prstGeom>
          <a:ln w="12700">
            <a:miter lim="400000"/>
          </a:ln>
          <a:effectLst>
            <a:outerShdw sx="100000" sy="100000" kx="0" ky="0" algn="b" rotWithShape="0" blurRad="292100" dist="139700" dir="2700000">
              <a:srgbClr val="333333">
                <a:alpha val="64999"/>
              </a:srgbClr>
            </a:outerShdw>
          </a:effectLst>
        </p:spPr>
      </p:pic>
      <p:sp>
        <p:nvSpPr>
          <p:cNvPr id="306" name="Recommendations for special conditions in HF"/>
          <p:cNvSpPr txBox="1"/>
          <p:nvPr/>
        </p:nvSpPr>
        <p:spPr>
          <a:xfrm>
            <a:off x="311699" y="-78846"/>
            <a:ext cx="8520602" cy="6043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defTabSz="2292038">
              <a:defRPr b="1" spc="-159" sz="2800">
                <a:solidFill>
                  <a:srgbClr val="338310"/>
                </a:solidFill>
                <a:latin typeface="Helvetica Neue"/>
                <a:ea typeface="Helvetica Neue"/>
                <a:cs typeface="Helvetica Neue"/>
                <a:sym typeface="Helvetica Neue"/>
              </a:defRPr>
            </a:lvl1pPr>
          </a:lstStyle>
          <a:p>
            <a:pPr/>
            <a:r>
              <a:t>Overview of HFpEF management</a:t>
            </a:r>
          </a:p>
        </p:txBody>
      </p:sp>
      <p:sp>
        <p:nvSpPr>
          <p:cNvPr id="307"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Capture d’écran 2025-07-09 à 10.00.35.png" descr="Capture d’écran 2025-07-09 à 10.00.35.png"/>
          <p:cNvPicPr>
            <a:picLocks noChangeAspect="1"/>
          </p:cNvPicPr>
          <p:nvPr/>
        </p:nvPicPr>
        <p:blipFill>
          <a:blip r:embed="rId2">
            <a:extLst/>
          </a:blip>
          <a:srcRect l="0" t="5924" r="0" b="2238"/>
          <a:stretch>
            <a:fillRect/>
          </a:stretch>
        </p:blipFill>
        <p:spPr>
          <a:xfrm>
            <a:off x="683108" y="608053"/>
            <a:ext cx="7588268" cy="4070652"/>
          </a:xfrm>
          <a:prstGeom prst="rect">
            <a:avLst/>
          </a:prstGeom>
          <a:ln w="12700">
            <a:miter lim="400000"/>
          </a:ln>
          <a:effectLst>
            <a:outerShdw sx="100000" sy="100000" kx="0" ky="0" algn="b" rotWithShape="0" blurRad="292100" dist="139700" dir="2700000">
              <a:srgbClr val="333333">
                <a:alpha val="64999"/>
              </a:srgbClr>
            </a:outerShdw>
          </a:effectLst>
        </p:spPr>
      </p:pic>
      <p:sp>
        <p:nvSpPr>
          <p:cNvPr id="310" name="Recommendations for special conditions in HF"/>
          <p:cNvSpPr txBox="1"/>
          <p:nvPr/>
        </p:nvSpPr>
        <p:spPr>
          <a:xfrm>
            <a:off x="279208" y="-16245"/>
            <a:ext cx="8520602" cy="6043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defTabSz="2292038">
              <a:defRPr b="1" spc="-159" sz="2800">
                <a:solidFill>
                  <a:srgbClr val="338310"/>
                </a:solidFill>
                <a:latin typeface="Helvetica Neue"/>
                <a:ea typeface="Helvetica Neue"/>
                <a:cs typeface="Helvetica Neue"/>
                <a:sym typeface="Helvetica Neue"/>
              </a:defRPr>
            </a:lvl1pPr>
          </a:lstStyle>
          <a:p>
            <a:pPr/>
            <a:r>
              <a:t>Overview of HFrEF management</a:t>
            </a:r>
          </a:p>
        </p:txBody>
      </p:sp>
      <p:sp>
        <p:nvSpPr>
          <p:cNvPr id="311" name="ZoneTexte 2"/>
          <p:cNvSpPr txBox="1"/>
          <p:nvPr/>
        </p:nvSpPr>
        <p:spPr>
          <a:xfrm>
            <a:off x="5200456" y="4429698"/>
            <a:ext cx="2761827" cy="2024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lvl1pPr>
          </a:lstStyle>
          <a:p>
            <a:pPr/>
            <a:r>
              <a:t>Adapted from Mishra S. et al. Indian Heart J. 2018 </a:t>
            </a:r>
          </a:p>
        </p:txBody>
      </p:sp>
      <p:sp>
        <p:nvSpPr>
          <p:cNvPr id="312"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Title 1"/>
          <p:cNvSpPr txBox="1"/>
          <p:nvPr>
            <p:ph type="title"/>
          </p:nvPr>
        </p:nvSpPr>
        <p:spPr>
          <a:xfrm>
            <a:off x="311698" y="98533"/>
            <a:ext cx="8520602" cy="572702"/>
          </a:xfrm>
          <a:prstGeom prst="rect">
            <a:avLst/>
          </a:prstGeom>
        </p:spPr>
        <p:txBody>
          <a:bodyPr/>
          <a:lstStyle>
            <a:lvl1pPr defTabSz="768095">
              <a:defRPr sz="2520"/>
            </a:lvl1pPr>
          </a:lstStyle>
          <a:p>
            <a:pPr/>
            <a:r>
              <a:t>iCARDIO Guidelines Development</a:t>
            </a:r>
          </a:p>
        </p:txBody>
      </p:sp>
      <p:sp>
        <p:nvSpPr>
          <p:cNvPr id="315" name="Google Shape;117;p17"/>
          <p:cNvSpPr txBox="1"/>
          <p:nvPr/>
        </p:nvSpPr>
        <p:spPr>
          <a:xfrm>
            <a:off x="159662" y="918607"/>
            <a:ext cx="8935137" cy="383689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342900" indent="-342900">
              <a:buClr>
                <a:srgbClr val="000000"/>
              </a:buClr>
              <a:buSzPct val="100000"/>
              <a:buFont typeface="Courier New"/>
              <a:buChar char="o"/>
              <a:defRPr sz="2000"/>
            </a:pPr>
            <a:r>
              <a:t>summarize intl guidelines into short, concise, implementable documents</a:t>
            </a:r>
          </a:p>
          <a:p>
            <a:pPr marL="342900" indent="-342900">
              <a:buClr>
                <a:srgbClr val="000000"/>
              </a:buClr>
              <a:buSzPct val="100000"/>
              <a:buFont typeface="Courier New"/>
              <a:buChar char="o"/>
              <a:defRPr sz="2000"/>
            </a:pPr>
          </a:p>
          <a:p>
            <a:pPr marL="342900" indent="-342900">
              <a:buClr>
                <a:srgbClr val="000000"/>
              </a:buClr>
              <a:buSzPct val="100000"/>
              <a:buFont typeface="Courier New"/>
              <a:buChar char="o"/>
              <a:defRPr sz="2000"/>
            </a:pPr>
            <a:r>
              <a:t>50% of authors in writing task force from outside Europe &amp; NA</a:t>
            </a:r>
          </a:p>
          <a:p>
            <a:pPr marL="342900" indent="-342900">
              <a:buClr>
                <a:srgbClr val="000000"/>
              </a:buClr>
              <a:buSzPts val="2000"/>
              <a:buFont typeface="Courier New"/>
              <a:buChar char="o"/>
              <a:defRPr sz="2000"/>
            </a:pPr>
          </a:p>
          <a:p>
            <a:pPr marL="342900" indent="-342900">
              <a:buClr>
                <a:srgbClr val="000000"/>
              </a:buClr>
              <a:buSzPct val="100000"/>
              <a:buFont typeface="Courier New"/>
              <a:buChar char="o"/>
              <a:defRPr sz="2000"/>
            </a:pPr>
            <a:r>
              <a:t>suggest task force members and all partner societies propose reviewers therefore guidelines </a:t>
            </a:r>
            <a:r>
              <a:t>peer reviewed by worldwide experts </a:t>
            </a:r>
          </a:p>
          <a:p>
            <a:pPr marL="342900" indent="-342900">
              <a:buClr>
                <a:srgbClr val="000000"/>
              </a:buClr>
              <a:buSzPts val="2000"/>
              <a:buFont typeface="Courier New"/>
              <a:buChar char="o"/>
              <a:defRPr sz="2000"/>
            </a:pPr>
          </a:p>
          <a:p>
            <a:pPr marL="342900" indent="-342900">
              <a:buClr>
                <a:srgbClr val="000000"/>
              </a:buClr>
              <a:buSzPct val="100000"/>
              <a:buFont typeface="Courier New"/>
              <a:buChar char="o"/>
              <a:defRPr sz="2000"/>
            </a:pPr>
            <a:r>
              <a:t>public review period open to all</a:t>
            </a:r>
          </a:p>
          <a:p>
            <a:pPr marL="342900" indent="-342900">
              <a:buClr>
                <a:srgbClr val="000000"/>
              </a:buClr>
              <a:buSzPct val="100000"/>
              <a:buFont typeface="Courier New"/>
              <a:buChar char="o"/>
              <a:defRPr sz="2000"/>
            </a:pPr>
          </a:p>
          <a:p>
            <a:pPr marL="342900" indent="-342900">
              <a:buClr>
                <a:srgbClr val="000000"/>
              </a:buClr>
              <a:buSzPct val="100000"/>
              <a:buFont typeface="Courier New"/>
              <a:buChar char="o"/>
              <a:defRPr sz="2000"/>
            </a:pPr>
            <a:r>
              <a:t>publication in 4-5 international journals   (lead: Global Cardiology) </a:t>
            </a:r>
          </a:p>
          <a:p>
            <a:pPr marL="342900" indent="-342900">
              <a:buClr>
                <a:srgbClr val="000000"/>
              </a:buClr>
              <a:buSzPct val="100000"/>
              <a:buFont typeface="Courier New"/>
              <a:buChar char="o"/>
              <a:defRPr sz="2000"/>
            </a:pPr>
          </a:p>
          <a:p>
            <a:pPr marL="342900" indent="-342900">
              <a:buClr>
                <a:srgbClr val="000000"/>
              </a:buClr>
              <a:buSzPct val="100000"/>
              <a:buFont typeface="Courier New"/>
              <a:buChar char="o"/>
              <a:defRPr sz="2000"/>
            </a:pPr>
            <a:r>
              <a:t>publicly and freely available with open access.</a:t>
            </a:r>
            <a:r>
              <a:rPr sz="1000">
                <a:latin typeface="Helvetica Neue"/>
                <a:ea typeface="Helvetica Neue"/>
                <a:cs typeface="Helvetica Neue"/>
                <a:sym typeface="Helvetica Neue"/>
              </a:rPr>
              <a:t>  </a:t>
            </a:r>
            <a:endParaRPr sz="1000">
              <a:latin typeface="Helvetica Neue"/>
              <a:ea typeface="Helvetica Neue"/>
              <a:cs typeface="Helvetica Neue"/>
              <a:sym typeface="Helvetica Neue"/>
            </a:endParaRP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Google Shape;115;p17"/>
          <p:cNvSpPr txBox="1"/>
          <p:nvPr>
            <p:ph type="ctrTitle"/>
          </p:nvPr>
        </p:nvSpPr>
        <p:spPr>
          <a:xfrm>
            <a:off x="242543" y="-38530"/>
            <a:ext cx="8520602" cy="572702"/>
          </a:xfrm>
          <a:prstGeom prst="rect">
            <a:avLst/>
          </a:prstGeom>
        </p:spPr>
        <p:txBody>
          <a:bodyPr/>
          <a:lstStyle>
            <a:lvl1pPr defTabSz="768095">
              <a:defRPr sz="2520"/>
            </a:lvl1pPr>
          </a:lstStyle>
          <a:p>
            <a:pPr/>
            <a:r>
              <a:t>iCARDIO Alliance Global Guidelines</a:t>
            </a:r>
          </a:p>
        </p:txBody>
      </p:sp>
      <p:sp>
        <p:nvSpPr>
          <p:cNvPr id="318" name="Google Shape;117;p17"/>
          <p:cNvSpPr txBox="1"/>
          <p:nvPr/>
        </p:nvSpPr>
        <p:spPr>
          <a:xfrm>
            <a:off x="165704" y="538143"/>
            <a:ext cx="8464389" cy="464791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342900" indent="-342900">
              <a:buClr>
                <a:srgbClr val="000000"/>
              </a:buClr>
              <a:buSzPts val="2000"/>
              <a:buFont typeface="Courier New"/>
              <a:buChar char="o"/>
              <a:defRPr sz="2000"/>
            </a:pPr>
            <a:r>
              <a:t>GLs statements considering 3 economic levels:</a:t>
            </a:r>
          </a:p>
          <a:p>
            <a:pPr lvl="6" indent="968375">
              <a:defRPr sz="2000"/>
            </a:pPr>
            <a:r>
              <a:t>a) evidence-based only</a:t>
            </a:r>
          </a:p>
          <a:p>
            <a:pPr lvl="6" indent="968375">
              <a:defRPr sz="2000"/>
            </a:pPr>
            <a:r>
              <a:t>b) resources somewhat limited</a:t>
            </a:r>
          </a:p>
          <a:p>
            <a:pPr lvl="6" indent="968375">
              <a:defRPr sz="2000"/>
            </a:pPr>
            <a:r>
              <a:t>c )resources severely limited</a:t>
            </a:r>
          </a:p>
          <a:p>
            <a:pPr marL="342900" indent="-342900">
              <a:buClr>
                <a:srgbClr val="000000"/>
              </a:buClr>
              <a:buSzPts val="2000"/>
              <a:buFont typeface="Courier New"/>
              <a:buChar char="o"/>
              <a:defRPr sz="2000"/>
            </a:pPr>
          </a:p>
          <a:p>
            <a:pPr marL="342900" indent="-342900">
              <a:buClr>
                <a:srgbClr val="000000"/>
              </a:buClr>
              <a:buSzPct val="100000"/>
              <a:buFont typeface="Courier New"/>
              <a:buChar char="o"/>
              <a:defRPr sz="2000"/>
            </a:pPr>
            <a:r>
              <a:t>50% of authors in writing task force from outside Europe &amp; NA</a:t>
            </a:r>
          </a:p>
          <a:p>
            <a:pPr marL="342900" indent="-342900">
              <a:buClr>
                <a:srgbClr val="000000"/>
              </a:buClr>
              <a:buSzPts val="2000"/>
              <a:buFont typeface="Courier New"/>
              <a:buChar char="o"/>
              <a:defRPr sz="2000"/>
            </a:pPr>
          </a:p>
          <a:p>
            <a:pPr marL="342900" indent="-342900">
              <a:buClr>
                <a:srgbClr val="000000"/>
              </a:buClr>
              <a:buSzPct val="100000"/>
              <a:buFont typeface="Courier New"/>
              <a:buChar char="o"/>
              <a:defRPr sz="2000"/>
            </a:pPr>
            <a:r>
              <a:t>all partner societies propose reviewers (and suggest task force members)</a:t>
            </a:r>
          </a:p>
          <a:p>
            <a:pPr marL="342900" indent="-342900">
              <a:buClr>
                <a:srgbClr val="000000"/>
              </a:buClr>
              <a:buSzPts val="2000"/>
              <a:buFont typeface="Courier New"/>
              <a:buChar char="o"/>
              <a:defRPr sz="2000"/>
            </a:pPr>
          </a:p>
          <a:p>
            <a:pPr marL="342900" indent="-342900">
              <a:buClr>
                <a:srgbClr val="000000"/>
              </a:buClr>
              <a:buSzPct val="100000"/>
              <a:buFont typeface="Courier New"/>
              <a:buChar char="o"/>
              <a:defRPr sz="2000"/>
            </a:pPr>
            <a:r>
              <a:t>public review period</a:t>
            </a:r>
          </a:p>
          <a:p>
            <a:pPr marL="342900" indent="-342900">
              <a:buClr>
                <a:srgbClr val="000000"/>
              </a:buClr>
              <a:buSzPct val="100000"/>
              <a:buFont typeface="Courier New"/>
              <a:buChar char="o"/>
              <a:defRPr sz="2000"/>
            </a:pPr>
          </a:p>
          <a:p>
            <a:pPr marL="342900" indent="-342900">
              <a:buClr>
                <a:srgbClr val="000000"/>
              </a:buClr>
              <a:buSzPct val="100000"/>
              <a:buFont typeface="Courier New"/>
              <a:buChar char="o"/>
              <a:defRPr sz="2000"/>
            </a:pPr>
            <a:r>
              <a:t>open access publication in 4-5 international journals (lead: Global Cardiology)</a:t>
            </a:r>
          </a:p>
          <a:p>
            <a:pPr>
              <a:lnSpc>
                <a:spcPct val="150000"/>
              </a:lnSpc>
              <a:defRPr sz="1000">
                <a:latin typeface="Helvetica Neue"/>
                <a:ea typeface="Helvetica Neue"/>
                <a:cs typeface="Helvetica Neue"/>
                <a:sym typeface="Helvetica Neue"/>
              </a:defRPr>
            </a:pPr>
            <a:r>
              <a:t>     </a:t>
            </a:r>
          </a:p>
        </p:txBody>
      </p:sp>
      <p:sp>
        <p:nvSpPr>
          <p:cNvPr id="319" name="Google Shape;123;p17"/>
          <p:cNvSpPr txBox="1"/>
          <p:nvPr/>
        </p:nvSpPr>
        <p:spPr>
          <a:xfrm>
            <a:off x="5122974" y="4734300"/>
            <a:ext cx="4448485" cy="58734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b="1" sz="1200">
                <a:solidFill>
                  <a:srgbClr val="338310"/>
                </a:solidFill>
                <a:latin typeface="Helvetica Neue"/>
                <a:ea typeface="Helvetica Neue"/>
                <a:cs typeface="Helvetica Neue"/>
                <a:sym typeface="Helvetica Neue"/>
              </a:defRPr>
            </a:lvl1pPr>
          </a:lstStyle>
          <a:p>
            <a:pPr/>
            <a:r>
              <a:t>https://icardioalliance.org/partner-societies/</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Grading and recommendation"/>
          <p:cNvSpPr txBox="1"/>
          <p:nvPr>
            <p:ph type="title"/>
          </p:nvPr>
        </p:nvSpPr>
        <p:spPr>
          <a:xfrm>
            <a:off x="632813" y="150697"/>
            <a:ext cx="8239126" cy="537437"/>
          </a:xfrm>
          <a:prstGeom prst="rect">
            <a:avLst/>
          </a:prstGeom>
        </p:spPr>
        <p:txBody>
          <a:bodyPr/>
          <a:lstStyle>
            <a:lvl1pPr defTabSz="749808">
              <a:defRPr sz="2296"/>
            </a:lvl1pPr>
          </a:lstStyle>
          <a:p>
            <a:pPr/>
            <a:r>
              <a:t>Grading and recommendation</a:t>
            </a:r>
          </a:p>
        </p:txBody>
      </p:sp>
      <p:pic>
        <p:nvPicPr>
          <p:cNvPr id="163" name="Image" descr="Image"/>
          <p:cNvPicPr>
            <a:picLocks noChangeAspect="1"/>
          </p:cNvPicPr>
          <p:nvPr/>
        </p:nvPicPr>
        <p:blipFill>
          <a:blip r:embed="rId2">
            <a:extLst/>
          </a:blip>
          <a:srcRect l="8993" t="10502" r="8993" b="67659"/>
          <a:stretch>
            <a:fillRect/>
          </a:stretch>
        </p:blipFill>
        <p:spPr>
          <a:xfrm>
            <a:off x="720361" y="1314006"/>
            <a:ext cx="7532894" cy="2674335"/>
          </a:xfrm>
          <a:prstGeom prst="rect">
            <a:avLst/>
          </a:prstGeom>
          <a:ln w="12700">
            <a:miter lim="400000"/>
          </a:ln>
          <a:effectLst>
            <a:outerShdw sx="100000" sy="100000" kx="0" ky="0" algn="b" rotWithShape="0" blurRad="292100" dist="139700" dir="2700000">
              <a:srgbClr val="333333">
                <a:alpha val="64999"/>
              </a:srgbClr>
            </a:outerShdw>
          </a:effectLst>
        </p:spPr>
      </p:pic>
      <p:sp>
        <p:nvSpPr>
          <p:cNvPr id="164"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pole tekstowe 13"/>
          <p:cNvSpPr txBox="1"/>
          <p:nvPr/>
        </p:nvSpPr>
        <p:spPr>
          <a:xfrm>
            <a:off x="6892673" y="4481243"/>
            <a:ext cx="1834551" cy="264247"/>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r" defTabSz="914378">
              <a:defRPr sz="1200">
                <a:solidFill>
                  <a:srgbClr val="116EFF"/>
                </a:solidFill>
              </a:defRPr>
            </a:lvl1pPr>
          </a:lstStyle>
          <a:p>
            <a:pPr/>
            <a:r>
              <a:t>https://icardioalliance.org</a:t>
            </a:r>
          </a:p>
        </p:txBody>
      </p:sp>
      <p:sp>
        <p:nvSpPr>
          <p:cNvPr id="167" name="Rectangle 8"/>
          <p:cNvSpPr txBox="1"/>
          <p:nvPr/>
        </p:nvSpPr>
        <p:spPr>
          <a:xfrm>
            <a:off x="6407890" y="1653264"/>
            <a:ext cx="2690391" cy="18714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684083">
              <a:lnSpc>
                <a:spcPct val="114000"/>
              </a:lnSpc>
              <a:defRPr sz="1600">
                <a:solidFill>
                  <a:srgbClr val="3A76BD"/>
                </a:solidFill>
              </a:defRPr>
            </a:pPr>
            <a:r>
              <a:t>Draft Heart Failure Global GL within</a:t>
            </a:r>
            <a:r>
              <a:rPr>
                <a:solidFill>
                  <a:srgbClr val="002C71"/>
                </a:solidFill>
              </a:rPr>
              <a:t> </a:t>
            </a:r>
            <a:r>
              <a:t>one month</a:t>
            </a:r>
          </a:p>
          <a:p>
            <a:pPr marL="257175" indent="-185737" defTabSz="684083">
              <a:lnSpc>
                <a:spcPct val="114000"/>
              </a:lnSpc>
              <a:buClr>
                <a:srgbClr val="000000"/>
              </a:buClr>
              <a:buSzPct val="100000"/>
              <a:buAutoNum type="alphaLcParenR" startAt="1"/>
              <a:defRPr sz="1600">
                <a:solidFill>
                  <a:srgbClr val="002C71"/>
                </a:solidFill>
              </a:defRPr>
            </a:pPr>
            <a:r>
              <a:t> &gt;4000 views</a:t>
            </a:r>
          </a:p>
          <a:p>
            <a:pPr marL="257175" indent="-185737" defTabSz="684083">
              <a:lnSpc>
                <a:spcPct val="114000"/>
              </a:lnSpc>
              <a:buClr>
                <a:srgbClr val="000000"/>
              </a:buClr>
              <a:buSzPct val="100000"/>
              <a:buAutoNum type="alphaLcParenR" startAt="1"/>
              <a:defRPr sz="1600">
                <a:solidFill>
                  <a:srgbClr val="002C71"/>
                </a:solidFill>
              </a:defRPr>
            </a:pPr>
            <a:r>
              <a:t> 795 downloads</a:t>
            </a:r>
          </a:p>
          <a:p>
            <a:pPr marL="257175" indent="-185737" defTabSz="684083">
              <a:lnSpc>
                <a:spcPct val="114000"/>
              </a:lnSpc>
              <a:buClr>
                <a:srgbClr val="000000"/>
              </a:buClr>
              <a:buSzPct val="100000"/>
              <a:buAutoNum type="alphaLcParenR" startAt="1"/>
              <a:defRPr sz="1600">
                <a:solidFill>
                  <a:srgbClr val="002C71"/>
                </a:solidFill>
              </a:defRPr>
            </a:pPr>
            <a:r>
              <a:t> 85 comments</a:t>
            </a:r>
          </a:p>
          <a:p>
            <a:pPr defTabSz="684083">
              <a:lnSpc>
                <a:spcPct val="114000"/>
              </a:lnSpc>
              <a:defRPr sz="1600">
                <a:solidFill>
                  <a:srgbClr val="3A76BD"/>
                </a:solidFill>
              </a:defRPr>
            </a:pPr>
          </a:p>
        </p:txBody>
      </p:sp>
      <p:grpSp>
        <p:nvGrpSpPr>
          <p:cNvPr id="170" name="Picture 4"/>
          <p:cNvGrpSpPr/>
          <p:nvPr/>
        </p:nvGrpSpPr>
        <p:grpSpPr>
          <a:xfrm>
            <a:off x="3298740" y="1037912"/>
            <a:ext cx="2947118" cy="4021517"/>
            <a:chOff x="0" y="0"/>
            <a:chExt cx="2947117" cy="4021516"/>
          </a:xfrm>
        </p:grpSpPr>
        <p:sp>
          <p:nvSpPr>
            <p:cNvPr id="168" name="Rectangle"/>
            <p:cNvSpPr/>
            <p:nvPr/>
          </p:nvSpPr>
          <p:spPr>
            <a:xfrm>
              <a:off x="0" y="0"/>
              <a:ext cx="2947118" cy="4021517"/>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69" name="image10.png" descr="image10.png"/>
            <p:cNvPicPr>
              <a:picLocks noChangeAspect="1"/>
            </p:cNvPicPr>
            <p:nvPr/>
          </p:nvPicPr>
          <p:blipFill>
            <a:blip r:embed="rId2">
              <a:extLst/>
            </a:blip>
            <a:stretch>
              <a:fillRect/>
            </a:stretch>
          </p:blipFill>
          <p:spPr>
            <a:xfrm>
              <a:off x="0" y="0"/>
              <a:ext cx="2947118" cy="4021517"/>
            </a:xfrm>
            <a:prstGeom prst="rect">
              <a:avLst/>
            </a:prstGeom>
            <a:ln w="9525" cap="flat">
              <a:solidFill>
                <a:srgbClr val="D8D8D8"/>
              </a:solidFill>
              <a:prstDash val="solid"/>
              <a:round/>
            </a:ln>
            <a:effectLst>
              <a:outerShdw sx="100000" sy="100000" kx="0" ky="0" algn="b" rotWithShape="0" blurRad="50800" dist="38100" dir="2700000">
                <a:srgbClr val="000000">
                  <a:alpha val="40000"/>
                </a:srgbClr>
              </a:outerShdw>
            </a:effectLst>
          </p:spPr>
        </p:pic>
      </p:grpSp>
      <p:grpSp>
        <p:nvGrpSpPr>
          <p:cNvPr id="173" name="Picture 7"/>
          <p:cNvGrpSpPr/>
          <p:nvPr/>
        </p:nvGrpSpPr>
        <p:grpSpPr>
          <a:xfrm>
            <a:off x="170823" y="1259548"/>
            <a:ext cx="3066626" cy="3754855"/>
            <a:chOff x="0" y="0"/>
            <a:chExt cx="3066625" cy="3754854"/>
          </a:xfrm>
        </p:grpSpPr>
        <p:sp>
          <p:nvSpPr>
            <p:cNvPr id="171" name="Rectangle"/>
            <p:cNvSpPr/>
            <p:nvPr/>
          </p:nvSpPr>
          <p:spPr>
            <a:xfrm>
              <a:off x="0" y="0"/>
              <a:ext cx="3066626" cy="3754855"/>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72" name="image11.png" descr="image11.png"/>
            <p:cNvPicPr>
              <a:picLocks noChangeAspect="1"/>
            </p:cNvPicPr>
            <p:nvPr/>
          </p:nvPicPr>
          <p:blipFill>
            <a:blip r:embed="rId3">
              <a:extLst/>
            </a:blip>
            <a:stretch>
              <a:fillRect/>
            </a:stretch>
          </p:blipFill>
          <p:spPr>
            <a:xfrm>
              <a:off x="0" y="0"/>
              <a:ext cx="3066626" cy="3754855"/>
            </a:xfrm>
            <a:prstGeom prst="rect">
              <a:avLst/>
            </a:prstGeom>
            <a:ln w="9525" cap="flat">
              <a:solidFill>
                <a:srgbClr val="D8D8D8"/>
              </a:solidFill>
              <a:prstDash val="solid"/>
              <a:round/>
            </a:ln>
            <a:effectLst>
              <a:outerShdw sx="100000" sy="100000" kx="0" ky="0" algn="b" rotWithShape="0" blurRad="50800" dist="38100" dir="2700000">
                <a:srgbClr val="000000">
                  <a:alpha val="40000"/>
                </a:srgbClr>
              </a:outerShdw>
            </a:effectLst>
          </p:spPr>
        </p:pic>
      </p:grpSp>
      <p:sp>
        <p:nvSpPr>
          <p:cNvPr id="174" name="Rectangle 11"/>
          <p:cNvSpPr txBox="1"/>
          <p:nvPr/>
        </p:nvSpPr>
        <p:spPr>
          <a:xfrm>
            <a:off x="738165" y="868951"/>
            <a:ext cx="1807156"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solidFill>
                  <a:srgbClr val="3A76BD"/>
                </a:solidFill>
              </a:defRPr>
            </a:pPr>
            <a:r>
              <a:t>Published 30</a:t>
            </a:r>
            <a:r>
              <a:rPr baseline="30000"/>
              <a:t>th</a:t>
            </a:r>
            <a:r>
              <a:t> Dec, 2024</a:t>
            </a:r>
          </a:p>
        </p:txBody>
      </p:sp>
      <p:sp>
        <p:nvSpPr>
          <p:cNvPr id="175" name="Rectangle 12"/>
          <p:cNvSpPr txBox="1"/>
          <p:nvPr/>
        </p:nvSpPr>
        <p:spPr>
          <a:xfrm>
            <a:off x="3823316" y="730451"/>
            <a:ext cx="1722275"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solidFill>
                  <a:srgbClr val="3A76BD"/>
                </a:solidFill>
              </a:defRPr>
            </a:pPr>
            <a:r>
              <a:t>Published 1</a:t>
            </a:r>
            <a:r>
              <a:rPr baseline="30000"/>
              <a:t>st</a:t>
            </a:r>
            <a:r>
              <a:t> May, 2025</a:t>
            </a:r>
          </a:p>
        </p:txBody>
      </p:sp>
      <p:sp>
        <p:nvSpPr>
          <p:cNvPr id="176" name="Google Shape;68;p15"/>
          <p:cNvSpPr txBox="1"/>
          <p:nvPr>
            <p:ph type="title"/>
          </p:nvPr>
        </p:nvSpPr>
        <p:spPr>
          <a:xfrm>
            <a:off x="54802" y="-46899"/>
            <a:ext cx="9270126" cy="572702"/>
          </a:xfrm>
          <a:prstGeom prst="rect">
            <a:avLst/>
          </a:prstGeom>
        </p:spPr>
        <p:txBody>
          <a:bodyPr lIns="91424" tIns="91424" rIns="91424" bIns="91424"/>
          <a:lstStyle/>
          <a:p>
            <a:pPr algn="ctr" defTabSz="349697">
              <a:lnSpc>
                <a:spcPts val="1500"/>
              </a:lnSpc>
              <a:defRPr sz="1428">
                <a:latin typeface="+mn-lt"/>
                <a:ea typeface="+mn-ea"/>
                <a:cs typeface="+mn-cs"/>
                <a:sym typeface="Arial"/>
              </a:defRPr>
            </a:pPr>
            <a:r>
              <a:t>iCARDIO Alliance Global Guidelines  </a:t>
            </a:r>
            <a:br/>
            <a:r>
              <a:t>Draft for Public Consultation</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Rectangle 8"/>
          <p:cNvSpPr txBox="1"/>
          <p:nvPr/>
        </p:nvSpPr>
        <p:spPr>
          <a:xfrm>
            <a:off x="6394372" y="739662"/>
            <a:ext cx="2533425" cy="28901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684083">
              <a:lnSpc>
                <a:spcPct val="114000"/>
              </a:lnSpc>
              <a:defRPr sz="1200">
                <a:solidFill>
                  <a:srgbClr val="3A76BD"/>
                </a:solidFill>
              </a:defRPr>
            </a:pPr>
            <a:r>
              <a:t>Key Characteristics:</a:t>
            </a:r>
          </a:p>
          <a:p>
            <a:pPr defTabSz="684083">
              <a:lnSpc>
                <a:spcPct val="114000"/>
              </a:lnSpc>
              <a:defRPr sz="1200">
                <a:solidFill>
                  <a:srgbClr val="3A76BD"/>
                </a:solidFill>
              </a:defRPr>
            </a:pPr>
          </a:p>
          <a:p>
            <a:pPr marL="257175" indent="-185737" defTabSz="684083">
              <a:lnSpc>
                <a:spcPct val="114000"/>
              </a:lnSpc>
              <a:buClr>
                <a:srgbClr val="000000"/>
              </a:buClr>
              <a:buSzPct val="100000"/>
              <a:buAutoNum type="alphaLcParenR" startAt="1"/>
              <a:defRPr sz="1200"/>
            </a:pPr>
            <a:r>
              <a:t>28 Pages</a:t>
            </a:r>
          </a:p>
          <a:p>
            <a:pPr marL="257175" indent="-185737" defTabSz="684083">
              <a:lnSpc>
                <a:spcPct val="114000"/>
              </a:lnSpc>
              <a:buClr>
                <a:srgbClr val="000000"/>
              </a:buClr>
              <a:buSzPct val="100000"/>
              <a:buAutoNum type="alphaLcParenR" startAt="1"/>
              <a:defRPr sz="1200"/>
            </a:pPr>
            <a:r>
              <a:t>47 references (the document refers to all recent major HF guidelines + references to new data not considered before)</a:t>
            </a:r>
          </a:p>
          <a:p>
            <a:pPr marL="257175" indent="-185737" defTabSz="684083">
              <a:lnSpc>
                <a:spcPct val="114000"/>
              </a:lnSpc>
              <a:buClr>
                <a:srgbClr val="000000"/>
              </a:buClr>
              <a:buSzPct val="100000"/>
              <a:buAutoNum type="alphaLcParenR" startAt="1"/>
              <a:defRPr sz="1200"/>
            </a:pPr>
            <a:r>
              <a:t>Authors are writing task force members &amp; reviewers</a:t>
            </a:r>
          </a:p>
          <a:p>
            <a:pPr marL="257175" indent="-185737" defTabSz="684083">
              <a:lnSpc>
                <a:spcPct val="114000"/>
              </a:lnSpc>
              <a:buClr>
                <a:srgbClr val="000000"/>
              </a:buClr>
              <a:buSzPct val="100000"/>
              <a:buAutoNum type="alphaLcParenR" startAt="1"/>
              <a:defRPr sz="1200"/>
            </a:pPr>
            <a:r>
              <a:t>Authors from 27 countries from all continents</a:t>
            </a:r>
          </a:p>
          <a:p>
            <a:pPr marL="257175" indent="-185737" defTabSz="684083">
              <a:lnSpc>
                <a:spcPct val="114000"/>
              </a:lnSpc>
              <a:buClr>
                <a:srgbClr val="000000"/>
              </a:buClr>
              <a:buSzPct val="100000"/>
              <a:buAutoNum type="alphaLcParenR" startAt="1"/>
              <a:defRPr sz="1200"/>
            </a:pPr>
            <a:r>
              <a:t>Most recent data include is from ACC 2025 (4 weeks before publication)</a:t>
            </a:r>
          </a:p>
        </p:txBody>
      </p:sp>
      <p:grpSp>
        <p:nvGrpSpPr>
          <p:cNvPr id="181" name="Picture 6"/>
          <p:cNvGrpSpPr/>
          <p:nvPr/>
        </p:nvGrpSpPr>
        <p:grpSpPr>
          <a:xfrm>
            <a:off x="230066" y="1061993"/>
            <a:ext cx="6023278" cy="3983901"/>
            <a:chOff x="0" y="0"/>
            <a:chExt cx="6023276" cy="3983899"/>
          </a:xfrm>
        </p:grpSpPr>
        <p:sp>
          <p:nvSpPr>
            <p:cNvPr id="179" name="Rectangle"/>
            <p:cNvSpPr/>
            <p:nvPr/>
          </p:nvSpPr>
          <p:spPr>
            <a:xfrm>
              <a:off x="0" y="0"/>
              <a:ext cx="6023277" cy="3983900"/>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80" name="image12.png" descr="image12.png"/>
            <p:cNvPicPr>
              <a:picLocks noChangeAspect="1"/>
            </p:cNvPicPr>
            <p:nvPr/>
          </p:nvPicPr>
          <p:blipFill>
            <a:blip r:embed="rId2">
              <a:extLst/>
            </a:blip>
            <a:stretch>
              <a:fillRect/>
            </a:stretch>
          </p:blipFill>
          <p:spPr>
            <a:xfrm>
              <a:off x="0" y="0"/>
              <a:ext cx="6023277" cy="3983900"/>
            </a:xfrm>
            <a:prstGeom prst="rect">
              <a:avLst/>
            </a:prstGeom>
            <a:ln w="9525" cap="flat">
              <a:solidFill>
                <a:srgbClr val="D8D8D8"/>
              </a:solidFill>
              <a:prstDash val="solid"/>
              <a:round/>
            </a:ln>
            <a:effectLst>
              <a:outerShdw sx="100000" sy="100000" kx="0" ky="0" algn="b" rotWithShape="0" blurRad="50800" dist="38100" dir="2700000">
                <a:srgbClr val="000000">
                  <a:alpha val="40000"/>
                </a:srgbClr>
              </a:outerShdw>
            </a:effectLst>
          </p:spPr>
        </p:pic>
      </p:grpSp>
      <p:sp>
        <p:nvSpPr>
          <p:cNvPr id="182" name="pole tekstowe 13"/>
          <p:cNvSpPr txBox="1"/>
          <p:nvPr/>
        </p:nvSpPr>
        <p:spPr>
          <a:xfrm>
            <a:off x="6340196" y="4861138"/>
            <a:ext cx="2641777" cy="226978"/>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r" defTabSz="914378">
              <a:defRPr sz="1000">
                <a:solidFill>
                  <a:srgbClr val="116EFF"/>
                </a:solidFill>
              </a:defRPr>
            </a:lvl1pPr>
          </a:lstStyle>
          <a:p>
            <a:pPr/>
            <a:r>
              <a:t>Chopra V et al. Global Cardiology 2025</a:t>
            </a:r>
          </a:p>
        </p:txBody>
      </p:sp>
      <p:grpSp>
        <p:nvGrpSpPr>
          <p:cNvPr id="185" name="Picture 1"/>
          <p:cNvGrpSpPr/>
          <p:nvPr/>
        </p:nvGrpSpPr>
        <p:grpSpPr>
          <a:xfrm>
            <a:off x="7171624" y="4257130"/>
            <a:ext cx="1314187" cy="514916"/>
            <a:chOff x="0" y="0"/>
            <a:chExt cx="1314185" cy="514914"/>
          </a:xfrm>
        </p:grpSpPr>
        <p:sp>
          <p:nvSpPr>
            <p:cNvPr id="183" name="Rectangle"/>
            <p:cNvSpPr/>
            <p:nvPr/>
          </p:nvSpPr>
          <p:spPr>
            <a:xfrm>
              <a:off x="0" y="0"/>
              <a:ext cx="1314186" cy="514915"/>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84" name="image13.png" descr="image13.png"/>
            <p:cNvPicPr>
              <a:picLocks noChangeAspect="1"/>
            </p:cNvPicPr>
            <p:nvPr/>
          </p:nvPicPr>
          <p:blipFill>
            <a:blip r:embed="rId3">
              <a:extLst/>
            </a:blip>
            <a:stretch>
              <a:fillRect/>
            </a:stretch>
          </p:blipFill>
          <p:spPr>
            <a:xfrm>
              <a:off x="0" y="0"/>
              <a:ext cx="1314186" cy="514915"/>
            </a:xfrm>
            <a:prstGeom prst="rect">
              <a:avLst/>
            </a:prstGeom>
            <a:ln w="9525" cap="flat">
              <a:solidFill>
                <a:srgbClr val="D8D8D8"/>
              </a:solidFill>
              <a:prstDash val="solid"/>
              <a:round/>
            </a:ln>
            <a:effectLst>
              <a:outerShdw sx="100000" sy="100000" kx="0" ky="0" algn="b" rotWithShape="0" blurRad="50800" dist="38100" dir="2700000">
                <a:srgbClr val="000000">
                  <a:alpha val="40000"/>
                </a:srgbClr>
              </a:outerShdw>
            </a:effectLst>
          </p:spPr>
        </p:pic>
      </p:grpSp>
      <p:sp>
        <p:nvSpPr>
          <p:cNvPr id="186" name="Google Shape;68;p15"/>
          <p:cNvSpPr txBox="1"/>
          <p:nvPr>
            <p:ph type="title"/>
          </p:nvPr>
        </p:nvSpPr>
        <p:spPr>
          <a:xfrm>
            <a:off x="-1" y="-351085"/>
            <a:ext cx="9270126" cy="572701"/>
          </a:xfrm>
          <a:prstGeom prst="rect">
            <a:avLst/>
          </a:prstGeom>
        </p:spPr>
        <p:txBody>
          <a:bodyPr lIns="91424" tIns="91424" rIns="91424" bIns="91424"/>
          <a:lstStyle/>
          <a:p>
            <a:pPr algn="ctr" defTabSz="274272">
              <a:lnSpc>
                <a:spcPts val="1200"/>
              </a:lnSpc>
              <a:defRPr sz="1120">
                <a:latin typeface="+mn-lt"/>
                <a:ea typeface="+mn-ea"/>
                <a:cs typeface="+mn-cs"/>
                <a:sym typeface="Arial"/>
              </a:defRPr>
            </a:pPr>
            <a:br/>
            <a:r>
              <a:t>iCARDIO Alliance Global Guidelines  </a:t>
            </a:r>
            <a:br/>
            <a:r>
              <a:t>Final HF Document</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Recommendation for the prevention of heart failure"/>
          <p:cNvSpPr txBox="1"/>
          <p:nvPr>
            <p:ph type="title"/>
          </p:nvPr>
        </p:nvSpPr>
        <p:spPr>
          <a:xfrm>
            <a:off x="311700" y="-1"/>
            <a:ext cx="7488054" cy="572702"/>
          </a:xfrm>
          <a:prstGeom prst="rect">
            <a:avLst/>
          </a:prstGeom>
        </p:spPr>
        <p:txBody>
          <a:bodyPr/>
          <a:lstStyle/>
          <a:p>
            <a:pPr defTabSz="1887273">
              <a:defRPr spc="-180" sz="2520"/>
            </a:pPr>
            <a:r>
              <a:t>Recommendation for the prevention of </a:t>
            </a:r>
            <a:r>
              <a:t>HF </a:t>
            </a:r>
            <a:r>
              <a:rPr>
                <a:solidFill>
                  <a:srgbClr val="0A42AD"/>
                </a:solidFill>
              </a:rPr>
              <a:t>(</a:t>
            </a:r>
            <a:r>
              <a:rPr>
                <a:solidFill>
                  <a:srgbClr val="0A42AD"/>
                </a:solidFill>
              </a:rPr>
              <a:t>1/2)</a:t>
            </a:r>
          </a:p>
        </p:txBody>
      </p:sp>
      <p:pic>
        <p:nvPicPr>
          <p:cNvPr id="189" name="Image" descr="Image"/>
          <p:cNvPicPr>
            <a:picLocks noChangeAspect="1"/>
          </p:cNvPicPr>
          <p:nvPr/>
        </p:nvPicPr>
        <p:blipFill>
          <a:blip r:embed="rId2">
            <a:extLst/>
          </a:blip>
          <a:stretch>
            <a:fillRect/>
          </a:stretch>
        </p:blipFill>
        <p:spPr>
          <a:xfrm>
            <a:off x="2043585" y="572700"/>
            <a:ext cx="4939714" cy="4114771"/>
          </a:xfrm>
          <a:prstGeom prst="rect">
            <a:avLst/>
          </a:prstGeom>
          <a:ln w="12700">
            <a:miter lim="400000"/>
          </a:ln>
          <a:effectLst>
            <a:outerShdw sx="100000" sy="100000" kx="0" ky="0" algn="b" rotWithShape="0" blurRad="292100" dist="139700" dir="2700000">
              <a:srgbClr val="333333">
                <a:alpha val="64999"/>
              </a:srgbClr>
            </a:outerShdw>
          </a:effectLst>
        </p:spPr>
      </p:pic>
      <p:sp>
        <p:nvSpPr>
          <p:cNvPr id="190"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Recommendation for the prevention of heart failure"/>
          <p:cNvSpPr txBox="1"/>
          <p:nvPr>
            <p:ph type="title"/>
          </p:nvPr>
        </p:nvSpPr>
        <p:spPr>
          <a:xfrm>
            <a:off x="311699" y="127836"/>
            <a:ext cx="8520602" cy="572702"/>
          </a:xfrm>
          <a:prstGeom prst="rect">
            <a:avLst/>
          </a:prstGeom>
        </p:spPr>
        <p:txBody>
          <a:bodyPr/>
          <a:lstStyle/>
          <a:p>
            <a:pPr defTabSz="1887273">
              <a:defRPr spc="-180" sz="2520"/>
            </a:pPr>
            <a:r>
              <a:t>Recommendation for the prevention of </a:t>
            </a:r>
            <a:r>
              <a:t>HF </a:t>
            </a:r>
            <a:r>
              <a:rPr>
                <a:solidFill>
                  <a:srgbClr val="0A42AD"/>
                </a:solidFill>
              </a:rPr>
              <a:t>(</a:t>
            </a:r>
            <a:r>
              <a:rPr>
                <a:solidFill>
                  <a:srgbClr val="0A42AD"/>
                </a:solidFill>
              </a:rPr>
              <a:t>2/2)</a:t>
            </a:r>
          </a:p>
        </p:txBody>
      </p:sp>
      <p:pic>
        <p:nvPicPr>
          <p:cNvPr id="193" name="Image" descr="Image"/>
          <p:cNvPicPr>
            <a:picLocks noChangeAspect="1"/>
          </p:cNvPicPr>
          <p:nvPr/>
        </p:nvPicPr>
        <p:blipFill>
          <a:blip r:embed="rId2">
            <a:extLst/>
          </a:blip>
          <a:srcRect l="6940" t="7439" r="6939" b="56641"/>
          <a:stretch>
            <a:fillRect/>
          </a:stretch>
        </p:blipFill>
        <p:spPr>
          <a:xfrm>
            <a:off x="1226498" y="772033"/>
            <a:ext cx="6691004" cy="3720885"/>
          </a:xfrm>
          <a:prstGeom prst="rect">
            <a:avLst/>
          </a:prstGeom>
          <a:ln w="12700">
            <a:miter lim="400000"/>
          </a:ln>
          <a:effectLst>
            <a:outerShdw sx="100000" sy="100000" kx="0" ky="0" algn="b" rotWithShape="0" blurRad="292100" dist="139700" dir="2700000">
              <a:srgbClr val="333333">
                <a:alpha val="64999"/>
              </a:srgbClr>
            </a:outerShdw>
          </a:effectLst>
        </p:spPr>
      </p:pic>
      <p:sp>
        <p:nvSpPr>
          <p:cNvPr id="194"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Recommandations for the diagnostic tests in patients with heart failure"/>
          <p:cNvSpPr txBox="1"/>
          <p:nvPr>
            <p:ph type="title"/>
          </p:nvPr>
        </p:nvSpPr>
        <p:spPr>
          <a:xfrm>
            <a:off x="311699" y="91317"/>
            <a:ext cx="8520602" cy="900154"/>
          </a:xfrm>
          <a:prstGeom prst="rect">
            <a:avLst/>
          </a:prstGeom>
        </p:spPr>
        <p:txBody>
          <a:bodyPr/>
          <a:lstStyle/>
          <a:p>
            <a:pPr defTabSz="1496652">
              <a:defRPr spc="-198" sz="2772"/>
            </a:pPr>
            <a:r>
              <a:t>Recomm</a:t>
            </a:r>
            <a:r>
              <a:t>e</a:t>
            </a:r>
            <a:r>
              <a:t>ndations for diagnostic tests in </a:t>
            </a:r>
            <a:r>
              <a:t>HF patients </a:t>
            </a:r>
            <a:r>
              <a:rPr>
                <a:solidFill>
                  <a:srgbClr val="0A42AD"/>
                </a:solidFill>
              </a:rPr>
              <a:t>(</a:t>
            </a:r>
            <a:r>
              <a:rPr>
                <a:solidFill>
                  <a:srgbClr val="0A42AD"/>
                </a:solidFill>
              </a:rPr>
              <a:t>1/3)</a:t>
            </a:r>
          </a:p>
        </p:txBody>
      </p:sp>
      <p:pic>
        <p:nvPicPr>
          <p:cNvPr id="197" name="Capture d’écran 2025-07-09 à 09.05.22.png" descr="Capture d’écran 2025-07-09 à 09.05.22.png"/>
          <p:cNvPicPr>
            <a:picLocks noChangeAspect="1"/>
          </p:cNvPicPr>
          <p:nvPr/>
        </p:nvPicPr>
        <p:blipFill>
          <a:blip r:embed="rId2">
            <a:extLst/>
          </a:blip>
          <a:stretch>
            <a:fillRect/>
          </a:stretch>
        </p:blipFill>
        <p:spPr>
          <a:xfrm>
            <a:off x="1478467" y="1171914"/>
            <a:ext cx="6303798" cy="3530573"/>
          </a:xfrm>
          <a:prstGeom prst="rect">
            <a:avLst/>
          </a:prstGeom>
          <a:ln w="12700">
            <a:miter lim="400000"/>
          </a:ln>
          <a:effectLst>
            <a:outerShdw sx="100000" sy="100000" kx="0" ky="0" algn="b" rotWithShape="0" blurRad="292100" dist="139700" dir="2700000">
              <a:srgbClr val="333333">
                <a:alpha val="64999"/>
              </a:srgbClr>
            </a:outerShdw>
          </a:effectLst>
        </p:spPr>
      </p:pic>
      <p:sp>
        <p:nvSpPr>
          <p:cNvPr id="198" name="ZoneTexte 2"/>
          <p:cNvSpPr txBox="1"/>
          <p:nvPr/>
        </p:nvSpPr>
        <p:spPr>
          <a:xfrm>
            <a:off x="45718" y="4792841"/>
            <a:ext cx="866968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000"/>
            </a:pPr>
            <a:r>
              <a:t>Chopra V, et al. Global Cardiol [Internet]. 2025 Jun. 30 [cited 2025 Aug. 20];3(2). Available from: </a:t>
            </a:r>
            <a:r>
              <a:rPr u="sng">
                <a:solidFill>
                  <a:schemeClr val="accent5"/>
                </a:solidFill>
                <a:uFill>
                  <a:solidFill>
                    <a:schemeClr val="accent5"/>
                  </a:solidFill>
                </a:uFill>
                <a:hlinkClick r:id="rId3" invalidUrl="" action="" tgtFrame="" tooltip="" history="1" highlightClick="0" endSnd="0"/>
              </a:rPr>
              <a:t>https://www.globalcardiology.info/site/article/view/70</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